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1324" autoAdjust="0"/>
    <p:restoredTop sz="94660"/>
  </p:normalViewPr>
  <p:slideViewPr>
    <p:cSldViewPr snapToGrid="0">
      <p:cViewPr>
        <p:scale>
          <a:sx n="66" d="100"/>
          <a:sy n="66" d="100"/>
        </p:scale>
        <p:origin x="-402" y="-2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1622C-22C4-47F7-9264-EC0218A4C2F5}" type="datetimeFigureOut">
              <a:rPr lang="en-GB" smtClean="0"/>
              <a:pPr/>
              <a:t>23/03/2020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C31E5-10D1-4472-B239-99562250A490}" type="slidenum">
              <a:rPr lang="en-GB" smtClean="0"/>
              <a:pPr/>
              <a:t>‹#›</a:t>
            </a:fld>
            <a:endParaRPr lang="en-GB"/>
          </a:p>
        </p:txBody>
      </p:sp>
    </p:spTree>
    <p:extLst>
      <p:ext uri="{BB962C8B-B14F-4D97-AF65-F5344CB8AC3E}">
        <p14:creationId xmlns:p14="http://schemas.microsoft.com/office/powerpoint/2010/main" xmlns="" val="238311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88734A-42B4-4D45-B666-4703C60A8A50}"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235097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226D1-3956-4367-B86C-77FDC91C8847}"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95218605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226D1-3956-4367-B86C-77FDC91C8847}"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96536885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226D1-3956-4367-B86C-77FDC91C8847}"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1479754372"/>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226D1-3956-4367-B86C-77FDC91C8847}"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9464918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226D1-3956-4367-B86C-77FDC91C8847}"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2811843083"/>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D831B4-781E-4CBE-A547-E63A23274A61}"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3840879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F19E5-240F-44E1-9931-A61EC9190745}"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404432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42B7D-AAAA-4202-97DD-28BFA92D15F9}"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108026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1D0B23-9225-4950-A263-AE68AE784B73}" type="datetime1">
              <a:rPr lang="en-GB" smtClean="0"/>
              <a:pPr/>
              <a:t>23/03/2020</a:t>
            </a:fld>
            <a:endParaRPr lang="en-GB"/>
          </a:p>
        </p:txBody>
      </p:sp>
      <p:sp>
        <p:nvSpPr>
          <p:cNvPr id="5" name="Footer Placeholder 4"/>
          <p:cNvSpPr>
            <a:spLocks noGrp="1"/>
          </p:cNvSpPr>
          <p:nvPr>
            <p:ph type="ftr" sz="quarter" idx="11"/>
          </p:nvPr>
        </p:nvSpPr>
        <p:spPr/>
        <p:txBody>
          <a:bodyPr/>
          <a:lstStyle/>
          <a:p>
            <a:r>
              <a:rPr lang="en-GB"/>
              <a:t>Tyrone GAA- Coaching &amp; Games</a:t>
            </a:r>
          </a:p>
        </p:txBody>
      </p:sp>
      <p:sp>
        <p:nvSpPr>
          <p:cNvPr id="6" name="Slide Number Placeholder 5"/>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324462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5EBCB-E838-4FA7-B87A-C5B42519470E}" type="datetime1">
              <a:rPr lang="en-GB" smtClean="0"/>
              <a:pPr/>
              <a:t>23/03/2020</a:t>
            </a:fld>
            <a:endParaRPr lang="en-GB"/>
          </a:p>
        </p:txBody>
      </p:sp>
      <p:sp>
        <p:nvSpPr>
          <p:cNvPr id="6" name="Footer Placeholder 5"/>
          <p:cNvSpPr>
            <a:spLocks noGrp="1"/>
          </p:cNvSpPr>
          <p:nvPr>
            <p:ph type="ftr" sz="quarter" idx="11"/>
          </p:nvPr>
        </p:nvSpPr>
        <p:spPr/>
        <p:txBody>
          <a:bodyPr/>
          <a:lstStyle/>
          <a:p>
            <a:r>
              <a:rPr lang="en-GB"/>
              <a:t>Tyrone GAA- Coaching &amp; Games</a:t>
            </a:r>
          </a:p>
        </p:txBody>
      </p:sp>
      <p:sp>
        <p:nvSpPr>
          <p:cNvPr id="7" name="Slide Number Placeholder 6"/>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123192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2DF600-618D-438D-A217-806DAE5108D7}" type="datetime1">
              <a:rPr lang="en-GB" smtClean="0"/>
              <a:pPr/>
              <a:t>23/03/2020</a:t>
            </a:fld>
            <a:endParaRPr lang="en-GB"/>
          </a:p>
        </p:txBody>
      </p:sp>
      <p:sp>
        <p:nvSpPr>
          <p:cNvPr id="8" name="Footer Placeholder 7"/>
          <p:cNvSpPr>
            <a:spLocks noGrp="1"/>
          </p:cNvSpPr>
          <p:nvPr>
            <p:ph type="ftr" sz="quarter" idx="11"/>
          </p:nvPr>
        </p:nvSpPr>
        <p:spPr/>
        <p:txBody>
          <a:bodyPr/>
          <a:lstStyle/>
          <a:p>
            <a:r>
              <a:rPr lang="en-GB"/>
              <a:t>Tyrone GAA- Coaching &amp; Games</a:t>
            </a:r>
          </a:p>
        </p:txBody>
      </p:sp>
      <p:sp>
        <p:nvSpPr>
          <p:cNvPr id="9" name="Slide Number Placeholder 8"/>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272022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A8AB51-F068-4B4F-9A6E-56306AEFFD45}" type="datetime1">
              <a:rPr lang="en-GB" smtClean="0"/>
              <a:pPr/>
              <a:t>23/03/2020</a:t>
            </a:fld>
            <a:endParaRPr lang="en-GB"/>
          </a:p>
        </p:txBody>
      </p:sp>
      <p:sp>
        <p:nvSpPr>
          <p:cNvPr id="4" name="Footer Placeholder 3"/>
          <p:cNvSpPr>
            <a:spLocks noGrp="1"/>
          </p:cNvSpPr>
          <p:nvPr>
            <p:ph type="ftr" sz="quarter" idx="11"/>
          </p:nvPr>
        </p:nvSpPr>
        <p:spPr/>
        <p:txBody>
          <a:bodyPr/>
          <a:lstStyle/>
          <a:p>
            <a:r>
              <a:rPr lang="en-GB"/>
              <a:t>Tyrone GAA- Coaching &amp; Games</a:t>
            </a:r>
          </a:p>
        </p:txBody>
      </p:sp>
      <p:sp>
        <p:nvSpPr>
          <p:cNvPr id="5" name="Slide Number Placeholder 4"/>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241166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390B5-8267-4151-934A-5D6D59133581}" type="datetime1">
              <a:rPr lang="en-GB" smtClean="0"/>
              <a:pPr/>
              <a:t>23/03/2020</a:t>
            </a:fld>
            <a:endParaRPr lang="en-GB"/>
          </a:p>
        </p:txBody>
      </p:sp>
      <p:sp>
        <p:nvSpPr>
          <p:cNvPr id="3" name="Footer Placeholder 2"/>
          <p:cNvSpPr>
            <a:spLocks noGrp="1"/>
          </p:cNvSpPr>
          <p:nvPr>
            <p:ph type="ftr" sz="quarter" idx="11"/>
          </p:nvPr>
        </p:nvSpPr>
        <p:spPr/>
        <p:txBody>
          <a:bodyPr/>
          <a:lstStyle/>
          <a:p>
            <a:r>
              <a:rPr lang="en-GB"/>
              <a:t>Tyrone GAA- Coaching &amp; Games</a:t>
            </a:r>
          </a:p>
        </p:txBody>
      </p:sp>
      <p:sp>
        <p:nvSpPr>
          <p:cNvPr id="4" name="Slide Number Placeholder 3"/>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83176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2612A2-A64D-420C-91D5-5E4D3EF87237}" type="datetime1">
              <a:rPr lang="en-GB" smtClean="0"/>
              <a:pPr/>
              <a:t>23/03/2020</a:t>
            </a:fld>
            <a:endParaRPr lang="en-GB"/>
          </a:p>
        </p:txBody>
      </p:sp>
      <p:sp>
        <p:nvSpPr>
          <p:cNvPr id="6" name="Footer Placeholder 5"/>
          <p:cNvSpPr>
            <a:spLocks noGrp="1"/>
          </p:cNvSpPr>
          <p:nvPr>
            <p:ph type="ftr" sz="quarter" idx="11"/>
          </p:nvPr>
        </p:nvSpPr>
        <p:spPr/>
        <p:txBody>
          <a:bodyPr/>
          <a:lstStyle/>
          <a:p>
            <a:r>
              <a:rPr lang="en-GB"/>
              <a:t>Tyrone GAA- Coaching &amp; Games</a:t>
            </a:r>
          </a:p>
        </p:txBody>
      </p:sp>
      <p:sp>
        <p:nvSpPr>
          <p:cNvPr id="7" name="Slide Number Placeholder 6"/>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332504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CCFF81-C620-497C-8CB0-EC78680FF9E0}" type="datetime1">
              <a:rPr lang="en-GB" smtClean="0"/>
              <a:pPr/>
              <a:t>23/03/2020</a:t>
            </a:fld>
            <a:endParaRPr lang="en-GB"/>
          </a:p>
        </p:txBody>
      </p:sp>
      <p:sp>
        <p:nvSpPr>
          <p:cNvPr id="6" name="Footer Placeholder 5"/>
          <p:cNvSpPr>
            <a:spLocks noGrp="1"/>
          </p:cNvSpPr>
          <p:nvPr>
            <p:ph type="ftr" sz="quarter" idx="11"/>
          </p:nvPr>
        </p:nvSpPr>
        <p:spPr/>
        <p:txBody>
          <a:bodyPr/>
          <a:lstStyle/>
          <a:p>
            <a:r>
              <a:rPr lang="en-GB"/>
              <a:t>Tyrone GAA- Coaching &amp; Games</a:t>
            </a:r>
          </a:p>
        </p:txBody>
      </p:sp>
      <p:sp>
        <p:nvSpPr>
          <p:cNvPr id="7" name="Slide Number Placeholder 6"/>
          <p:cNvSpPr>
            <a:spLocks noGrp="1"/>
          </p:cNvSpPr>
          <p:nvPr>
            <p:ph type="sldNum" sz="quarter" idx="12"/>
          </p:nvPr>
        </p:nvSpPr>
        <p:spPr/>
        <p:txBody>
          <a:body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2388851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E226D1-3956-4367-B86C-77FDC91C8847}" type="datetime1">
              <a:rPr lang="en-GB" smtClean="0"/>
              <a:pPr/>
              <a:t>23/03/2020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Tyrone GAA- Coaching &amp; Games</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520751-6BD2-45E6-96C8-4F2D37BD6ABA}" type="slidenum">
              <a:rPr lang="en-GB" smtClean="0"/>
              <a:pPr/>
              <a:t>‹#›</a:t>
            </a:fld>
            <a:endParaRPr lang="en-GB"/>
          </a:p>
        </p:txBody>
      </p:sp>
    </p:spTree>
    <p:extLst>
      <p:ext uri="{BB962C8B-B14F-4D97-AF65-F5344CB8AC3E}">
        <p14:creationId xmlns:p14="http://schemas.microsoft.com/office/powerpoint/2010/main" xmlns="" val="1421992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9.png"/><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png"/><Relationship Id="rId10" Type="http://schemas.openxmlformats.org/officeDocument/2006/relationships/image" Target="../media/image8.png"/><Relationship Id="rId4" Type="http://schemas.openxmlformats.org/officeDocument/2006/relationships/image" Target="../media/image3.gif"/><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42070A9E-C1C0-4588-A7E1-44990E8D9147}"/>
              </a:ext>
            </a:extLst>
          </p:cNvPr>
          <p:cNvSpPr>
            <a:spLocks noGrp="1"/>
          </p:cNvSpPr>
          <p:nvPr>
            <p:ph type="ftr" sz="quarter" idx="11"/>
          </p:nvPr>
        </p:nvSpPr>
        <p:spPr>
          <a:xfrm>
            <a:off x="4038600" y="6223828"/>
            <a:ext cx="4114800" cy="365125"/>
          </a:xfrm>
        </p:spPr>
        <p:txBody>
          <a:bodyPr/>
          <a:lstStyle/>
          <a:p>
            <a:pPr algn="ctr"/>
            <a:r>
              <a:rPr lang="en-GB" sz="1800" b="1" dirty="0"/>
              <a:t>Tyrone GAA- Coaching &amp; Games</a:t>
            </a:r>
          </a:p>
        </p:txBody>
      </p:sp>
      <p:sp>
        <p:nvSpPr>
          <p:cNvPr id="5" name="Rectangle 4">
            <a:extLst>
              <a:ext uri="{FF2B5EF4-FFF2-40B4-BE49-F238E27FC236}">
                <a16:creationId xmlns:a16="http://schemas.microsoft.com/office/drawing/2014/main" xmlns="" id="{970F4895-7967-4E46-96D6-123FE52A5610}"/>
              </a:ext>
            </a:extLst>
          </p:cNvPr>
          <p:cNvSpPr/>
          <p:nvPr/>
        </p:nvSpPr>
        <p:spPr>
          <a:xfrm>
            <a:off x="2854187" y="1072274"/>
            <a:ext cx="6483625" cy="2554545"/>
          </a:xfrm>
          <a:prstGeom prst="rect">
            <a:avLst/>
          </a:prstGeom>
          <a:noFill/>
        </p:spPr>
        <p:txBody>
          <a:bodyPr wrap="square" lIns="91440" tIns="45720" rIns="91440" bIns="45720">
            <a:spAutoFit/>
          </a:bodyPr>
          <a:lstStyle/>
          <a:p>
            <a:pPr algn="ctr"/>
            <a:r>
              <a:rPr lang="en-GB" sz="8000" b="1" dirty="0" smtClean="0">
                <a:ln w="12700" cmpd="sng">
                  <a:solidFill>
                    <a:schemeClr val="accent4"/>
                  </a:solidFill>
                  <a:prstDash val="solid"/>
                </a:ln>
                <a:solidFill>
                  <a:srgbClr val="FF0000"/>
                </a:solidFill>
              </a:rPr>
              <a:t>Parent Resource</a:t>
            </a:r>
            <a:endParaRPr lang="en-GB" sz="8000" b="1" cap="none" spc="0" dirty="0">
              <a:ln w="12700" cmpd="sng">
                <a:solidFill>
                  <a:schemeClr val="accent4"/>
                </a:solidFill>
                <a:prstDash val="solid"/>
              </a:ln>
              <a:solidFill>
                <a:srgbClr val="FF0000"/>
              </a:solidFill>
              <a:effectLst/>
            </a:endParaRPr>
          </a:p>
        </p:txBody>
      </p:sp>
      <p:pic>
        <p:nvPicPr>
          <p:cNvPr id="6" name="Picture 5">
            <a:extLst>
              <a:ext uri="{FF2B5EF4-FFF2-40B4-BE49-F238E27FC236}">
                <a16:creationId xmlns:a16="http://schemas.microsoft.com/office/drawing/2014/main" xmlns="" id="{4595A644-E79B-44F9-8522-9A29EE957957}"/>
              </a:ext>
            </a:extLst>
          </p:cNvPr>
          <p:cNvPicPr>
            <a:picLocks noChangeAspect="1"/>
          </p:cNvPicPr>
          <p:nvPr/>
        </p:nvPicPr>
        <p:blipFill>
          <a:blip r:embed="rId2" cstate="print"/>
          <a:stretch>
            <a:fillRect/>
          </a:stretch>
        </p:blipFill>
        <p:spPr>
          <a:xfrm>
            <a:off x="368032" y="5347702"/>
            <a:ext cx="1517040" cy="1510298"/>
          </a:xfrm>
          <a:prstGeom prst="rect">
            <a:avLst/>
          </a:prstGeom>
        </p:spPr>
      </p:pic>
      <p:sp>
        <p:nvSpPr>
          <p:cNvPr id="7" name="Rectangle 6">
            <a:extLst>
              <a:ext uri="{FF2B5EF4-FFF2-40B4-BE49-F238E27FC236}">
                <a16:creationId xmlns:a16="http://schemas.microsoft.com/office/drawing/2014/main" xmlns="" id="{970F4895-7967-4E46-96D6-123FE52A5610}"/>
              </a:ext>
            </a:extLst>
          </p:cNvPr>
          <p:cNvSpPr/>
          <p:nvPr/>
        </p:nvSpPr>
        <p:spPr>
          <a:xfrm>
            <a:off x="2993525" y="3837246"/>
            <a:ext cx="6483625" cy="1938992"/>
          </a:xfrm>
          <a:prstGeom prst="rect">
            <a:avLst/>
          </a:prstGeom>
          <a:noFill/>
        </p:spPr>
        <p:txBody>
          <a:bodyPr wrap="square" lIns="91440" tIns="45720" rIns="91440" bIns="45720">
            <a:spAutoFit/>
          </a:bodyPr>
          <a:lstStyle/>
          <a:p>
            <a:pPr algn="ctr"/>
            <a:r>
              <a:rPr lang="en-GB" sz="6000" b="1" dirty="0" smtClean="0">
                <a:ln w="12700" cmpd="sng">
                  <a:solidFill>
                    <a:schemeClr val="accent4"/>
                  </a:solidFill>
                  <a:prstDash val="solid"/>
                </a:ln>
                <a:solidFill>
                  <a:srgbClr val="FF0000"/>
                </a:solidFill>
              </a:rPr>
              <a:t>Stay at home games</a:t>
            </a:r>
            <a:endParaRPr lang="en-GB" sz="6000" b="1" cap="none" spc="0" dirty="0">
              <a:ln w="12700" cmpd="sng">
                <a:solidFill>
                  <a:schemeClr val="accent4"/>
                </a:solidFill>
                <a:prstDash val="solid"/>
              </a:ln>
              <a:solidFill>
                <a:srgbClr val="FF0000"/>
              </a:solidFill>
              <a:effectLst/>
            </a:endParaRPr>
          </a:p>
        </p:txBody>
      </p:sp>
    </p:spTree>
    <p:extLst>
      <p:ext uri="{BB962C8B-B14F-4D97-AF65-F5344CB8AC3E}">
        <p14:creationId xmlns:p14="http://schemas.microsoft.com/office/powerpoint/2010/main" xmlns="" val="3706436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8’s</a:t>
            </a:r>
            <a:r>
              <a:rPr lang="en-GB" sz="1400" dirty="0" smtClean="0"/>
              <a:t> – </a:t>
            </a:r>
            <a:r>
              <a:rPr lang="en-GB" sz="1400" dirty="0" smtClean="0"/>
              <a:t>Punt kicking off both feet</a:t>
            </a:r>
            <a:endParaRPr lang="en-GB" sz="1400" dirty="0" smtClean="0"/>
          </a:p>
          <a:p>
            <a:pPr marL="0" indent="0">
              <a:buNone/>
            </a:pPr>
            <a:r>
              <a:rPr lang="en-GB" sz="1400" u="sng" dirty="0" smtClean="0"/>
              <a:t>Rules</a:t>
            </a:r>
          </a:p>
          <a:p>
            <a:pPr marL="0" indent="0">
              <a:buNone/>
            </a:pPr>
            <a:r>
              <a:rPr lang="en-GB" sz="1400" dirty="0" smtClean="0"/>
              <a:t>Using th</a:t>
            </a:r>
            <a:r>
              <a:rPr lang="en-GB" sz="1400" dirty="0" smtClean="0"/>
              <a:t>e punt kick practice kicking the ball off the wall using both feet. To increase difficulty stand further away from the wall.</a:t>
            </a:r>
            <a:endParaRPr lang="en-GB" sz="1400" dirty="0" smtClean="0"/>
          </a:p>
          <a:p>
            <a:pPr marL="0" indent="0">
              <a:buNone/>
            </a:pPr>
            <a:r>
              <a:rPr lang="en-GB" sz="1400" u="sng" dirty="0" smtClean="0"/>
              <a:t>Coaching Points</a:t>
            </a:r>
          </a:p>
          <a:p>
            <a:pPr marL="0" indent="0">
              <a:buNone/>
            </a:pPr>
            <a:r>
              <a:rPr lang="en-GB" sz="1400" u="sng" dirty="0" smtClean="0"/>
              <a:t>Head </a:t>
            </a:r>
            <a:r>
              <a:rPr lang="en-GB" sz="1400" u="sng" dirty="0" smtClean="0"/>
              <a:t>–</a:t>
            </a:r>
            <a:r>
              <a:rPr lang="en-GB" sz="1400" dirty="0" smtClean="0"/>
              <a:t> </a:t>
            </a:r>
            <a:r>
              <a:rPr lang="en-GB" sz="1400" dirty="0" smtClean="0"/>
              <a:t>First look at the target and then focus on the ball, watching it the whole way down onto the foot.</a:t>
            </a:r>
            <a:endParaRPr lang="en-GB" sz="1400" u="sng" dirty="0" smtClean="0"/>
          </a:p>
          <a:p>
            <a:pPr marL="0" indent="0">
              <a:buNone/>
            </a:pPr>
            <a:r>
              <a:rPr lang="en-GB" sz="1400" u="sng" dirty="0" smtClean="0"/>
              <a:t>Hands </a:t>
            </a:r>
            <a:r>
              <a:rPr lang="en-GB" sz="1400" u="sng" dirty="0" smtClean="0"/>
              <a:t>–</a:t>
            </a:r>
            <a:r>
              <a:rPr lang="en-GB" sz="1400" dirty="0" smtClean="0"/>
              <a:t> </a:t>
            </a:r>
            <a:r>
              <a:rPr lang="en-GB" sz="1400" dirty="0" smtClean="0"/>
              <a:t>Drop the ball gently onto the foot using the appropriate hand i.e. right hand onto right foot and left hand onto left foot.</a:t>
            </a:r>
            <a:endParaRPr lang="en-GB" sz="1400" u="sng" dirty="0" smtClean="0"/>
          </a:p>
          <a:p>
            <a:pPr marL="0" indent="0">
              <a:buNone/>
            </a:pPr>
            <a:r>
              <a:rPr lang="en-GB" sz="1400" u="sng" dirty="0" smtClean="0"/>
              <a:t>Feet </a:t>
            </a:r>
            <a:r>
              <a:rPr lang="en-GB" sz="1400" u="sng" dirty="0" smtClean="0"/>
              <a:t>–</a:t>
            </a:r>
            <a:r>
              <a:rPr lang="en-GB" sz="1400" dirty="0" smtClean="0"/>
              <a:t> Lift back leg as the ball leaves the hand and bring it through to meet the ball as it falls.</a:t>
            </a:r>
          </a:p>
          <a:p>
            <a:pPr marL="0" indent="0">
              <a:buNone/>
            </a:pPr>
            <a:r>
              <a:rPr lang="en-GB" sz="1400" dirty="0" smtClean="0"/>
              <a:t>With the toe pointed downwards, kick through the ball making contact with the laces part of the shoe.</a:t>
            </a:r>
            <a:endParaRPr lang="en-GB" sz="1400" dirty="0" smtClean="0"/>
          </a:p>
          <a:p>
            <a:pPr marL="0" indent="0">
              <a:buNone/>
            </a:pPr>
            <a:r>
              <a:rPr lang="en-GB" sz="1400" u="sng" dirty="0" smtClean="0"/>
              <a:t>Equipment</a:t>
            </a:r>
            <a:r>
              <a:rPr lang="en-GB" sz="1400" dirty="0" smtClean="0"/>
              <a:t> </a:t>
            </a:r>
            <a:r>
              <a:rPr lang="en-GB" sz="1400" dirty="0" smtClean="0"/>
              <a:t>–</a:t>
            </a:r>
          </a:p>
          <a:p>
            <a:pPr marL="0" indent="0">
              <a:buNone/>
            </a:pPr>
            <a:r>
              <a:rPr lang="en-GB" sz="1400" dirty="0" smtClean="0"/>
              <a:t>1 ball and 1 wall</a:t>
            </a:r>
            <a:r>
              <a:rPr lang="en-GB" sz="1400" dirty="0" smtClean="0"/>
              <a:t> </a:t>
            </a:r>
            <a:endParaRPr lang="en-GB" sz="1400" u="sng"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646896" y="203590"/>
            <a:ext cx="2922595"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Kickpass</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54185" y="3720056"/>
            <a:ext cx="500063" cy="847725"/>
          </a:xfrm>
          <a:prstGeom prst="rect">
            <a:avLst/>
          </a:prstGeom>
          <a:noFill/>
          <a:ln w="9525">
            <a:noFill/>
            <a:miter lim="800000"/>
            <a:headEnd/>
            <a:tailEnd/>
          </a:ln>
        </p:spPr>
      </p:pic>
      <p:sp>
        <p:nvSpPr>
          <p:cNvPr id="10" name="Rectangle 9"/>
          <p:cNvSpPr/>
          <p:nvPr/>
        </p:nvSpPr>
        <p:spPr>
          <a:xfrm>
            <a:off x="613954" y="1319349"/>
            <a:ext cx="4088674" cy="195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Curved Connector 11"/>
          <p:cNvCxnSpPr/>
          <p:nvPr/>
        </p:nvCxnSpPr>
        <p:spPr>
          <a:xfrm flipV="1">
            <a:off x="2416630" y="3497987"/>
            <a:ext cx="457404" cy="251054"/>
          </a:xfrm>
          <a:prstGeom prst="curvedConnector4">
            <a:avLst>
              <a:gd name="adj1" fmla="val 22668"/>
              <a:gd name="adj2" fmla="val 836254"/>
            </a:avLst>
          </a:prstGeom>
          <a:ln>
            <a:tailEnd type="arrow"/>
          </a:ln>
        </p:spPr>
        <p:style>
          <a:lnRef idx="1">
            <a:schemeClr val="accent1"/>
          </a:lnRef>
          <a:fillRef idx="0">
            <a:schemeClr val="accent1"/>
          </a:fillRef>
          <a:effectRef idx="0">
            <a:schemeClr val="accent1"/>
          </a:effectRef>
          <a:fontRef idx="minor">
            <a:schemeClr val="tx1"/>
          </a:fontRef>
        </p:style>
      </p:cxnSp>
      <p:pic>
        <p:nvPicPr>
          <p:cNvPr id="8194"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486234" y="4519748"/>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10 and 12’s </a:t>
            </a:r>
            <a:r>
              <a:rPr lang="en-GB" sz="1400" u="sng" dirty="0" smtClean="0"/>
              <a:t>–</a:t>
            </a:r>
            <a:r>
              <a:rPr lang="en-GB" sz="1400" dirty="0" smtClean="0"/>
              <a:t> Target practice</a:t>
            </a:r>
            <a:endParaRPr lang="en-GB" sz="1400" u="sng" dirty="0" smtClean="0"/>
          </a:p>
          <a:p>
            <a:pPr marL="0" indent="0">
              <a:buNone/>
            </a:pPr>
            <a:r>
              <a:rPr lang="en-GB" sz="1400" u="sng" dirty="0" smtClean="0"/>
              <a:t>Rules</a:t>
            </a:r>
          </a:p>
          <a:p>
            <a:pPr marL="0" indent="0">
              <a:buNone/>
            </a:pPr>
            <a:r>
              <a:rPr lang="en-GB" sz="1400" dirty="0" smtClean="0"/>
              <a:t>Standing an appropriate distance back, practice punt kicking the ball into a target such as a wheelie bin to </a:t>
            </a:r>
            <a:r>
              <a:rPr lang="en-GB" sz="1400" dirty="0" smtClean="0"/>
              <a:t>practice the accuracy of the kick.</a:t>
            </a:r>
            <a:endParaRPr lang="en-GB" sz="1400" dirty="0" smtClean="0"/>
          </a:p>
          <a:p>
            <a:pPr marL="0" indent="0">
              <a:buNone/>
            </a:pPr>
            <a:r>
              <a:rPr lang="en-GB" sz="1400" u="sng" dirty="0" smtClean="0"/>
              <a:t>Coaching Points</a:t>
            </a:r>
          </a:p>
          <a:p>
            <a:pPr marL="0" indent="0">
              <a:buNone/>
            </a:pPr>
            <a:r>
              <a:rPr lang="en-GB" sz="1400" u="sng" dirty="0" smtClean="0"/>
              <a:t>Head –</a:t>
            </a:r>
            <a:r>
              <a:rPr lang="en-GB" sz="1400" dirty="0" smtClean="0"/>
              <a:t> First </a:t>
            </a:r>
            <a:r>
              <a:rPr lang="en-GB" sz="1400" dirty="0" smtClean="0"/>
              <a:t>look </a:t>
            </a:r>
            <a:r>
              <a:rPr lang="en-GB" sz="1400" dirty="0" smtClean="0"/>
              <a:t>at the target and then focus on the ball, watching it the whole way down onto the foot.</a:t>
            </a:r>
            <a:endParaRPr lang="en-GB" sz="1400" u="sng" dirty="0" smtClean="0"/>
          </a:p>
          <a:p>
            <a:pPr marL="0" indent="0">
              <a:buNone/>
            </a:pPr>
            <a:r>
              <a:rPr lang="en-GB" sz="1400" u="sng" dirty="0" smtClean="0"/>
              <a:t>Hands –</a:t>
            </a:r>
            <a:r>
              <a:rPr lang="en-GB" sz="1400" dirty="0" smtClean="0"/>
              <a:t> Drop the ball gently onto the foot using the appropriate hand i.e. right hand onto right foot and left hand onto left foot.</a:t>
            </a:r>
            <a:endParaRPr lang="en-GB" sz="1400" u="sng" dirty="0" smtClean="0"/>
          </a:p>
          <a:p>
            <a:pPr marL="0" indent="0">
              <a:buNone/>
            </a:pPr>
            <a:r>
              <a:rPr lang="en-GB" sz="1400" u="sng" dirty="0" smtClean="0"/>
              <a:t>Feet –</a:t>
            </a:r>
            <a:r>
              <a:rPr lang="en-GB" sz="1400" dirty="0" smtClean="0"/>
              <a:t> Lift back leg as the ball leaves the hand and bring it through to meet the ball as it falls.</a:t>
            </a:r>
          </a:p>
          <a:p>
            <a:pPr marL="0" indent="0">
              <a:buNone/>
            </a:pPr>
            <a:r>
              <a:rPr lang="en-GB" sz="1400" dirty="0" smtClean="0"/>
              <a:t>With the toe pointed downwards, kick through the ball making contact with the laces part of the shoe.</a:t>
            </a:r>
          </a:p>
          <a:p>
            <a:pPr marL="0" indent="0">
              <a:buNone/>
            </a:pPr>
            <a:r>
              <a:rPr lang="en-GB" sz="1400" u="sng" dirty="0" smtClean="0"/>
              <a:t>Equipment – </a:t>
            </a:r>
          </a:p>
          <a:p>
            <a:pPr marL="0" indent="0">
              <a:buNone/>
            </a:pPr>
            <a:r>
              <a:rPr lang="en-GB" sz="1400" dirty="0" smtClean="0"/>
              <a:t>1 ball and 1 wheelie bin</a:t>
            </a:r>
            <a:endParaRPr lang="en-GB" sz="14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646898" y="203590"/>
            <a:ext cx="2922595"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Kickpass</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01931" y="1185862"/>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447045" y="1998617"/>
            <a:ext cx="479033" cy="496389"/>
          </a:xfrm>
          <a:prstGeom prst="rect">
            <a:avLst/>
          </a:prstGeom>
          <a:noFill/>
        </p:spPr>
      </p:pic>
      <p:pic>
        <p:nvPicPr>
          <p:cNvPr id="7170" name="Picture 2" descr="Image result for wheelie bin "/>
          <p:cNvPicPr>
            <a:picLocks noChangeAspect="1" noChangeArrowheads="1"/>
          </p:cNvPicPr>
          <p:nvPr/>
        </p:nvPicPr>
        <p:blipFill>
          <a:blip r:embed="rId6" cstate="print"/>
          <a:srcRect l="26244" t="12857" r="29870" b="15657"/>
          <a:stretch>
            <a:fillRect/>
          </a:stretch>
        </p:blipFill>
        <p:spPr bwMode="auto">
          <a:xfrm>
            <a:off x="2263038" y="3331029"/>
            <a:ext cx="898173" cy="1463040"/>
          </a:xfrm>
          <a:prstGeom prst="rect">
            <a:avLst/>
          </a:prstGeom>
          <a:noFill/>
        </p:spPr>
      </p:pic>
      <p:cxnSp>
        <p:nvCxnSpPr>
          <p:cNvPr id="13" name="Straight Arrow Connector 12"/>
          <p:cNvCxnSpPr/>
          <p:nvPr/>
        </p:nvCxnSpPr>
        <p:spPr>
          <a:xfrm>
            <a:off x="2677887" y="2534195"/>
            <a:ext cx="8757" cy="674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1"/>
            <a:ext cx="4730021" cy="5117127"/>
          </a:xfrm>
        </p:spPr>
        <p:txBody>
          <a:bodyPr>
            <a:normAutofit fontScale="92500"/>
          </a:bodyPr>
          <a:lstStyle/>
          <a:p>
            <a:pPr marL="0" indent="0">
              <a:buNone/>
            </a:pPr>
            <a:r>
              <a:rPr lang="en-GB" sz="1500" u="sng" dirty="0" smtClean="0"/>
              <a:t>Under 6’s </a:t>
            </a:r>
            <a:r>
              <a:rPr lang="en-GB" sz="1500" u="sng" dirty="0" smtClean="0"/>
              <a:t>–</a:t>
            </a:r>
            <a:r>
              <a:rPr lang="en-GB" sz="1500" dirty="0" smtClean="0"/>
              <a:t> Under arm bowling</a:t>
            </a:r>
            <a:endParaRPr lang="en-GB" sz="1500" u="sng" dirty="0" smtClean="0"/>
          </a:p>
          <a:p>
            <a:pPr marL="0" indent="0">
              <a:buNone/>
            </a:pPr>
            <a:r>
              <a:rPr lang="en-GB" sz="1500" u="sng" dirty="0" smtClean="0"/>
              <a:t>Rules</a:t>
            </a:r>
          </a:p>
          <a:p>
            <a:pPr marL="0" indent="0">
              <a:buNone/>
            </a:pPr>
            <a:r>
              <a:rPr lang="en-GB" sz="1500" dirty="0" smtClean="0"/>
              <a:t>Using underarm rolling, try to roll the ball towards the bottle tower and see how many bottles can be knocked down in a single roll. Keep repeating and try to better your score.</a:t>
            </a:r>
            <a:endParaRPr lang="en-GB" sz="1500" dirty="0" smtClean="0"/>
          </a:p>
          <a:p>
            <a:pPr marL="0" indent="0">
              <a:buNone/>
            </a:pPr>
            <a:r>
              <a:rPr lang="en-GB" sz="1500" u="sng" dirty="0" smtClean="0"/>
              <a:t>Coaching Points</a:t>
            </a:r>
          </a:p>
          <a:p>
            <a:pPr marL="0" indent="0">
              <a:buNone/>
            </a:pPr>
            <a:r>
              <a:rPr lang="en-GB" sz="1500" u="sng" dirty="0" smtClean="0"/>
              <a:t>Head </a:t>
            </a:r>
            <a:r>
              <a:rPr lang="en-GB" sz="1500" u="sng" dirty="0" smtClean="0"/>
              <a:t>–</a:t>
            </a:r>
            <a:r>
              <a:rPr lang="en-GB" sz="1500" dirty="0" smtClean="0"/>
              <a:t> Keep the head over the ball when rolling it from the hand.</a:t>
            </a:r>
            <a:endParaRPr lang="en-GB" sz="1500" u="sng" dirty="0" smtClean="0"/>
          </a:p>
          <a:p>
            <a:pPr marL="0" indent="0">
              <a:buNone/>
            </a:pPr>
            <a:r>
              <a:rPr lang="en-GB" sz="1500" u="sng" dirty="0" smtClean="0"/>
              <a:t>Hands </a:t>
            </a:r>
            <a:r>
              <a:rPr lang="en-GB" sz="1500" u="sng" dirty="0" smtClean="0"/>
              <a:t>–</a:t>
            </a:r>
            <a:r>
              <a:rPr lang="en-GB" sz="1500" dirty="0" smtClean="0"/>
              <a:t> Keep the dominant hand behind the ball with the other hand in front of the ball for support.</a:t>
            </a:r>
          </a:p>
          <a:p>
            <a:pPr marL="0" indent="0">
              <a:buNone/>
            </a:pPr>
            <a:r>
              <a:rPr lang="en-GB" sz="1500" dirty="0" smtClean="0"/>
              <a:t>Bring both hands behind the body and then forward again releasing the ball from the fingers in the follow through.</a:t>
            </a:r>
            <a:endParaRPr lang="en-GB" sz="1500" dirty="0" smtClean="0"/>
          </a:p>
          <a:p>
            <a:pPr marL="0" indent="0">
              <a:buNone/>
            </a:pPr>
            <a:r>
              <a:rPr lang="en-GB" sz="1500" u="sng" dirty="0" smtClean="0"/>
              <a:t>Feet </a:t>
            </a:r>
            <a:r>
              <a:rPr lang="en-GB" sz="1500" u="sng" dirty="0" smtClean="0"/>
              <a:t>–</a:t>
            </a:r>
            <a:r>
              <a:rPr lang="en-GB" sz="1500" dirty="0" smtClean="0"/>
              <a:t> Feet pointing in the direction of the target, stand with opposite leg to throwing hand in front of the ball.</a:t>
            </a:r>
            <a:endParaRPr lang="en-GB" sz="1500" u="sng" dirty="0" smtClean="0"/>
          </a:p>
          <a:p>
            <a:pPr marL="0" indent="0">
              <a:buNone/>
            </a:pPr>
            <a:r>
              <a:rPr lang="en-GB" sz="1500" u="sng" dirty="0" smtClean="0"/>
              <a:t>Equipment </a:t>
            </a:r>
            <a:r>
              <a:rPr lang="en-GB" sz="1500" u="sng" dirty="0" smtClean="0"/>
              <a:t>– </a:t>
            </a:r>
          </a:p>
          <a:p>
            <a:pPr marL="0" indent="0">
              <a:buNone/>
            </a:pPr>
            <a:r>
              <a:rPr lang="en-GB" sz="1500" dirty="0" smtClean="0"/>
              <a:t>1 ball and a collection of tall cones or bottles</a:t>
            </a:r>
            <a:endParaRPr lang="en-GB" sz="15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505032" y="203590"/>
            <a:ext cx="3206327"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Handpass</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14995" y="1185862"/>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447045" y="1998616"/>
            <a:ext cx="479033" cy="496389"/>
          </a:xfrm>
          <a:prstGeom prst="rect">
            <a:avLst/>
          </a:prstGeom>
          <a:noFill/>
        </p:spPr>
      </p:pic>
      <p:grpSp>
        <p:nvGrpSpPr>
          <p:cNvPr id="21" name="Group 20"/>
          <p:cNvGrpSpPr/>
          <p:nvPr/>
        </p:nvGrpSpPr>
        <p:grpSpPr>
          <a:xfrm>
            <a:off x="1821260" y="2998098"/>
            <a:ext cx="1692309" cy="1906080"/>
            <a:chOff x="1925763" y="2998098"/>
            <a:chExt cx="1692309" cy="1906080"/>
          </a:xfrm>
        </p:grpSpPr>
        <p:pic>
          <p:nvPicPr>
            <p:cNvPr id="11"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596324" y="2998098"/>
              <a:ext cx="372960" cy="504000"/>
            </a:xfrm>
            <a:prstGeom prst="rect">
              <a:avLst/>
            </a:prstGeom>
          </p:spPr>
        </p:pic>
        <p:pic>
          <p:nvPicPr>
            <p:cNvPr id="12"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134770" y="3895080"/>
              <a:ext cx="372960" cy="504000"/>
            </a:xfrm>
            <a:prstGeom prst="rect">
              <a:avLst/>
            </a:prstGeom>
          </p:spPr>
        </p:pic>
        <p:pic>
          <p:nvPicPr>
            <p:cNvPr id="13"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613741" y="3916852"/>
              <a:ext cx="372960" cy="504000"/>
            </a:xfrm>
            <a:prstGeom prst="rect">
              <a:avLst/>
            </a:prstGeom>
          </p:spPr>
        </p:pic>
        <p:pic>
          <p:nvPicPr>
            <p:cNvPr id="14"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053524" y="3899434"/>
              <a:ext cx="372960" cy="504000"/>
            </a:xfrm>
            <a:prstGeom prst="rect">
              <a:avLst/>
            </a:prstGeom>
          </p:spPr>
        </p:pic>
        <p:pic>
          <p:nvPicPr>
            <p:cNvPr id="15"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925763" y="4365343"/>
              <a:ext cx="372960" cy="504000"/>
            </a:xfrm>
            <a:prstGeom prst="rect">
              <a:avLst/>
            </a:prstGeom>
          </p:spPr>
        </p:pic>
        <p:pic>
          <p:nvPicPr>
            <p:cNvPr id="16"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391672" y="4400178"/>
              <a:ext cx="372960" cy="504000"/>
            </a:xfrm>
            <a:prstGeom prst="rect">
              <a:avLst/>
            </a:prstGeom>
          </p:spPr>
        </p:pic>
        <p:pic>
          <p:nvPicPr>
            <p:cNvPr id="17"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844518" y="4382761"/>
              <a:ext cx="372960" cy="504000"/>
            </a:xfrm>
            <a:prstGeom prst="rect">
              <a:avLst/>
            </a:prstGeom>
          </p:spPr>
        </p:pic>
        <p:pic>
          <p:nvPicPr>
            <p:cNvPr id="18"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245112" y="4365343"/>
              <a:ext cx="372960" cy="504000"/>
            </a:xfrm>
            <a:prstGeom prst="rect">
              <a:avLst/>
            </a:prstGeom>
          </p:spPr>
        </p:pic>
        <p:pic>
          <p:nvPicPr>
            <p:cNvPr id="19"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840164" y="3411755"/>
              <a:ext cx="372960" cy="504000"/>
            </a:xfrm>
            <a:prstGeom prst="rect">
              <a:avLst/>
            </a:prstGeom>
          </p:spPr>
        </p:pic>
        <p:pic>
          <p:nvPicPr>
            <p:cNvPr id="20" name="Content Placeholder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352484" y="3459651"/>
              <a:ext cx="372960" cy="504000"/>
            </a:xfrm>
            <a:prstGeom prst="rect">
              <a:avLst/>
            </a:prstGeom>
          </p:spPr>
        </p:pic>
      </p:grpSp>
      <p:cxnSp>
        <p:nvCxnSpPr>
          <p:cNvPr id="23" name="Straight Arrow Connector 22"/>
          <p:cNvCxnSpPr/>
          <p:nvPr/>
        </p:nvCxnSpPr>
        <p:spPr>
          <a:xfrm>
            <a:off x="2664823" y="2547257"/>
            <a:ext cx="13063" cy="4049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fontScale="92500" lnSpcReduction="20000"/>
          </a:bodyPr>
          <a:lstStyle/>
          <a:p>
            <a:pPr marL="0" indent="0">
              <a:buNone/>
            </a:pPr>
            <a:r>
              <a:rPr lang="en-GB" sz="1500" u="sng" dirty="0" smtClean="0"/>
              <a:t>Under 8’s </a:t>
            </a:r>
            <a:r>
              <a:rPr lang="en-GB" sz="1500" u="sng" dirty="0" smtClean="0"/>
              <a:t>–</a:t>
            </a:r>
            <a:r>
              <a:rPr lang="en-GB" sz="1500" dirty="0" smtClean="0"/>
              <a:t> Target practice</a:t>
            </a:r>
            <a:endParaRPr lang="en-GB" sz="1500" u="sng" dirty="0" smtClean="0"/>
          </a:p>
          <a:p>
            <a:pPr marL="0" indent="0">
              <a:buNone/>
            </a:pPr>
            <a:r>
              <a:rPr lang="en-GB" sz="1500" u="sng" dirty="0" smtClean="0"/>
              <a:t>Rules</a:t>
            </a:r>
          </a:p>
          <a:p>
            <a:pPr marL="0" indent="0">
              <a:buNone/>
            </a:pPr>
            <a:r>
              <a:rPr lang="en-GB" sz="1500" dirty="0" smtClean="0"/>
              <a:t>Attach a hoop or jumper to the crossbar of the goal posts and attempt to hand pass the ball to either go through the hoop or to hit the jumper. Make it harder by standing further back from the target.</a:t>
            </a:r>
            <a:endParaRPr lang="en-GB" sz="1500" dirty="0" smtClean="0"/>
          </a:p>
          <a:p>
            <a:pPr marL="0" indent="0">
              <a:buNone/>
            </a:pPr>
            <a:r>
              <a:rPr lang="en-GB" sz="1500" u="sng" dirty="0" smtClean="0"/>
              <a:t>Coaching Points</a:t>
            </a:r>
          </a:p>
          <a:p>
            <a:pPr marL="0" indent="0">
              <a:buNone/>
            </a:pPr>
            <a:r>
              <a:rPr lang="en-GB" sz="1500" u="sng" dirty="0" smtClean="0"/>
              <a:t>Head </a:t>
            </a:r>
            <a:r>
              <a:rPr lang="en-GB" sz="1500" u="sng" dirty="0" smtClean="0"/>
              <a:t>–</a:t>
            </a:r>
            <a:r>
              <a:rPr lang="en-GB" sz="1500" dirty="0" smtClean="0"/>
              <a:t> Keep eyes on the ball when striking.</a:t>
            </a:r>
            <a:endParaRPr lang="en-GB" sz="1500" u="sng" dirty="0" smtClean="0"/>
          </a:p>
          <a:p>
            <a:pPr marL="0" indent="0">
              <a:buNone/>
            </a:pPr>
            <a:r>
              <a:rPr lang="en-GB" sz="1500" u="sng" dirty="0" smtClean="0"/>
              <a:t>Hands </a:t>
            </a:r>
            <a:r>
              <a:rPr lang="en-GB" sz="1500" u="sng" dirty="0" smtClean="0"/>
              <a:t>–</a:t>
            </a:r>
            <a:r>
              <a:rPr lang="en-GB" sz="1500" dirty="0" smtClean="0"/>
              <a:t> Hold the ball in the palm of the non-striking hand with a slightly bent arm and keep stationary until the ball is struck.</a:t>
            </a:r>
          </a:p>
          <a:p>
            <a:pPr marL="0" indent="0">
              <a:buNone/>
            </a:pPr>
            <a:r>
              <a:rPr lang="en-GB" sz="1500" dirty="0" smtClean="0"/>
              <a:t>Lean forward and strike the ball with an open hand using mainly the fingertips</a:t>
            </a:r>
          </a:p>
          <a:p>
            <a:pPr marL="0" indent="0">
              <a:buNone/>
            </a:pPr>
            <a:r>
              <a:rPr lang="en-GB" sz="1500" dirty="0" smtClean="0"/>
              <a:t>Follow through in the direction of the target by straightening the arm.</a:t>
            </a:r>
            <a:endParaRPr lang="en-GB" sz="1500" dirty="0" smtClean="0"/>
          </a:p>
          <a:p>
            <a:pPr marL="0" indent="0">
              <a:buNone/>
            </a:pPr>
            <a:r>
              <a:rPr lang="en-GB" sz="1500" u="sng" dirty="0" smtClean="0"/>
              <a:t>Feet </a:t>
            </a:r>
            <a:r>
              <a:rPr lang="en-GB" sz="1500" u="sng" dirty="0" smtClean="0"/>
              <a:t>–</a:t>
            </a:r>
            <a:r>
              <a:rPr lang="en-GB" sz="1500" dirty="0" smtClean="0"/>
              <a:t> Keep feet shoulder width apart with one foot in front of the other. Opposite foot to the striking hand should be in front.</a:t>
            </a:r>
            <a:endParaRPr lang="en-GB" sz="1500" u="sng" dirty="0" smtClean="0"/>
          </a:p>
          <a:p>
            <a:pPr marL="0" indent="0">
              <a:buNone/>
            </a:pPr>
            <a:r>
              <a:rPr lang="en-GB" sz="1500" u="sng" dirty="0" smtClean="0"/>
              <a:t>Equipment </a:t>
            </a:r>
            <a:r>
              <a:rPr lang="en-GB" sz="1500" u="sng" dirty="0" smtClean="0"/>
              <a:t>– </a:t>
            </a:r>
          </a:p>
          <a:p>
            <a:pPr marL="0" indent="0">
              <a:buNone/>
            </a:pPr>
            <a:r>
              <a:rPr lang="en-GB" sz="1500" dirty="0" smtClean="0"/>
              <a:t>1 ball and either a hoop or a jumper attached to the crossbar of goalposts.</a:t>
            </a:r>
            <a:endParaRPr lang="en-GB" sz="15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505032" y="203590"/>
            <a:ext cx="3206327"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Handpass</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54183" y="3184479"/>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499296" y="3984170"/>
            <a:ext cx="479033" cy="496389"/>
          </a:xfrm>
          <a:prstGeom prst="rect">
            <a:avLst/>
          </a:prstGeom>
          <a:noFill/>
        </p:spPr>
      </p:pic>
      <p:pic>
        <p:nvPicPr>
          <p:cNvPr id="11" name="Picture 1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687855" y="1261603"/>
            <a:ext cx="2074248" cy="2079580"/>
          </a:xfrm>
          <a:prstGeom prst="rect">
            <a:avLst/>
          </a:prstGeom>
        </p:spPr>
      </p:pic>
      <p:sp>
        <p:nvSpPr>
          <p:cNvPr id="12" name="Donut 11"/>
          <p:cNvSpPr/>
          <p:nvPr/>
        </p:nvSpPr>
        <p:spPr>
          <a:xfrm>
            <a:off x="2599508" y="2286001"/>
            <a:ext cx="248195" cy="30044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14" name="Straight Arrow Connector 13"/>
          <p:cNvCxnSpPr/>
          <p:nvPr/>
        </p:nvCxnSpPr>
        <p:spPr>
          <a:xfrm flipV="1">
            <a:off x="2717074" y="2743201"/>
            <a:ext cx="0" cy="444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fontScale="92500" lnSpcReduction="20000"/>
          </a:bodyPr>
          <a:lstStyle/>
          <a:p>
            <a:pPr marL="0" indent="0">
              <a:buNone/>
            </a:pPr>
            <a:r>
              <a:rPr lang="en-GB" sz="1500" u="sng" dirty="0" smtClean="0"/>
              <a:t>Under 10 and 12’s </a:t>
            </a:r>
            <a:r>
              <a:rPr lang="en-GB" sz="1500" u="sng" dirty="0" smtClean="0"/>
              <a:t>–</a:t>
            </a:r>
            <a:r>
              <a:rPr lang="en-GB" sz="1500" dirty="0" smtClean="0"/>
              <a:t> Timed challenge</a:t>
            </a:r>
            <a:endParaRPr lang="en-GB" sz="1500" u="sng" dirty="0" smtClean="0"/>
          </a:p>
          <a:p>
            <a:pPr marL="0" indent="0">
              <a:buNone/>
            </a:pPr>
            <a:r>
              <a:rPr lang="en-GB" sz="1500" u="sng" dirty="0" smtClean="0"/>
              <a:t>Rules</a:t>
            </a:r>
          </a:p>
          <a:p>
            <a:pPr marL="0" indent="0">
              <a:buNone/>
            </a:pPr>
            <a:r>
              <a:rPr lang="en-GB" sz="1500" dirty="0" smtClean="0"/>
              <a:t>Standing 2-3m back from the wall </a:t>
            </a:r>
            <a:r>
              <a:rPr lang="en-GB" sz="1500" dirty="0" err="1" smtClean="0"/>
              <a:t>handpass</a:t>
            </a:r>
            <a:r>
              <a:rPr lang="en-GB" sz="1500" dirty="0" smtClean="0"/>
              <a:t> the ball against the wall as many times as possible in 30 seconds. Repeat and try to beat your score. Don’t forget to practice using both hands.</a:t>
            </a:r>
            <a:endParaRPr lang="en-GB" sz="1500" dirty="0" smtClean="0"/>
          </a:p>
          <a:p>
            <a:pPr marL="0" indent="0">
              <a:buNone/>
            </a:pPr>
            <a:r>
              <a:rPr lang="en-GB" sz="1500" u="sng" dirty="0" smtClean="0"/>
              <a:t>Coaching Points</a:t>
            </a:r>
          </a:p>
          <a:p>
            <a:pPr marL="0" indent="0">
              <a:buNone/>
            </a:pPr>
            <a:r>
              <a:rPr lang="en-GB" sz="1500" u="sng" dirty="0" smtClean="0"/>
              <a:t>Head –</a:t>
            </a:r>
            <a:r>
              <a:rPr lang="en-GB" sz="1500" dirty="0" smtClean="0"/>
              <a:t> Keep eyes on the ball when striking.</a:t>
            </a:r>
            <a:endParaRPr lang="en-GB" sz="1500" u="sng" dirty="0" smtClean="0"/>
          </a:p>
          <a:p>
            <a:pPr marL="0" indent="0">
              <a:buNone/>
            </a:pPr>
            <a:r>
              <a:rPr lang="en-GB" sz="1500" u="sng" dirty="0" smtClean="0"/>
              <a:t>Hands –</a:t>
            </a:r>
            <a:r>
              <a:rPr lang="en-GB" sz="1500" dirty="0" smtClean="0"/>
              <a:t> Hold the ball in the palm of the non-striking hand with a slightly bent arm and keep stationary until the ball is struck.</a:t>
            </a:r>
          </a:p>
          <a:p>
            <a:pPr marL="0" indent="0">
              <a:buNone/>
            </a:pPr>
            <a:r>
              <a:rPr lang="en-GB" sz="1500" dirty="0" smtClean="0"/>
              <a:t>Lean forward and strike the ball with an open hand using mainly the </a:t>
            </a:r>
            <a:r>
              <a:rPr lang="en-GB" sz="1500" dirty="0" smtClean="0"/>
              <a:t>fingertips.</a:t>
            </a:r>
            <a:endParaRPr lang="en-GB" sz="1500" dirty="0" smtClean="0"/>
          </a:p>
          <a:p>
            <a:pPr marL="0" indent="0">
              <a:buNone/>
            </a:pPr>
            <a:r>
              <a:rPr lang="en-GB" sz="1500" dirty="0" smtClean="0"/>
              <a:t>Follow through in the direction of the target by straightening the arm.</a:t>
            </a:r>
          </a:p>
          <a:p>
            <a:pPr marL="0" indent="0">
              <a:buNone/>
            </a:pPr>
            <a:r>
              <a:rPr lang="en-GB" sz="1500" u="sng" dirty="0" smtClean="0"/>
              <a:t>Feet –</a:t>
            </a:r>
            <a:r>
              <a:rPr lang="en-GB" sz="1500" dirty="0" smtClean="0"/>
              <a:t> Keep feet shoulder width apart with one foot in front of the other. Opposite foot to the striking hand should be in front.</a:t>
            </a:r>
            <a:endParaRPr lang="en-GB" sz="1500" u="sng" dirty="0" smtClean="0"/>
          </a:p>
          <a:p>
            <a:pPr marL="0" indent="0">
              <a:buNone/>
            </a:pPr>
            <a:r>
              <a:rPr lang="en-GB" sz="1500" u="sng" dirty="0" smtClean="0"/>
              <a:t>Equipment – </a:t>
            </a:r>
          </a:p>
          <a:p>
            <a:pPr marL="0" indent="0">
              <a:buNone/>
            </a:pPr>
            <a:r>
              <a:rPr lang="en-GB" sz="1500" dirty="0" smtClean="0"/>
              <a:t>1 ball and 1 wall.</a:t>
            </a:r>
            <a:endParaRPr lang="en-GB" sz="15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505032" y="203590"/>
            <a:ext cx="3206327"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Handpass</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01932" y="2152514"/>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433982" y="2965268"/>
            <a:ext cx="479033" cy="496389"/>
          </a:xfrm>
          <a:prstGeom prst="rect">
            <a:avLst/>
          </a:prstGeom>
          <a:noFill/>
        </p:spPr>
      </p:pic>
      <p:sp>
        <p:nvSpPr>
          <p:cNvPr id="11" name="Rectangle 10"/>
          <p:cNvSpPr/>
          <p:nvPr/>
        </p:nvSpPr>
        <p:spPr>
          <a:xfrm>
            <a:off x="613954" y="1319349"/>
            <a:ext cx="4088674" cy="195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flipH="1" flipV="1">
            <a:off x="2638696" y="1685110"/>
            <a:ext cx="1" cy="44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6’s </a:t>
            </a:r>
            <a:r>
              <a:rPr lang="en-GB" sz="1400" u="sng" dirty="0" smtClean="0"/>
              <a:t>–</a:t>
            </a:r>
            <a:r>
              <a:rPr lang="en-GB" sz="1400" dirty="0" smtClean="0"/>
              <a:t> Static bouncing</a:t>
            </a:r>
            <a:endParaRPr lang="en-GB" sz="1400" u="sng" dirty="0" smtClean="0"/>
          </a:p>
          <a:p>
            <a:pPr marL="0" indent="0">
              <a:buNone/>
            </a:pPr>
            <a:r>
              <a:rPr lang="en-GB" sz="1400" u="sng" dirty="0" smtClean="0"/>
              <a:t>Rules</a:t>
            </a:r>
          </a:p>
          <a:p>
            <a:pPr marL="0" indent="0">
              <a:buNone/>
            </a:pPr>
            <a:r>
              <a:rPr lang="en-GB" sz="1400" dirty="0" smtClean="0"/>
              <a:t>Parent calls out a colour and child runs to the corresponding colour where they then perform </a:t>
            </a:r>
            <a:r>
              <a:rPr lang="en-GB" sz="1400" dirty="0" smtClean="0"/>
              <a:t>their bounce.</a:t>
            </a:r>
            <a:endParaRPr lang="en-GB" sz="1400" dirty="0" smtClean="0"/>
          </a:p>
          <a:p>
            <a:pPr marL="0" indent="0">
              <a:buNone/>
            </a:pPr>
            <a:r>
              <a:rPr lang="en-GB" sz="1400" u="sng" dirty="0" smtClean="0"/>
              <a:t>Coaching Points</a:t>
            </a:r>
          </a:p>
          <a:p>
            <a:pPr marL="0" indent="0">
              <a:buNone/>
            </a:pPr>
            <a:r>
              <a:rPr lang="en-GB" sz="1400" u="sng" dirty="0" smtClean="0"/>
              <a:t>Head </a:t>
            </a:r>
            <a:r>
              <a:rPr lang="en-GB" sz="1400" u="sng" dirty="0" smtClean="0"/>
              <a:t>–</a:t>
            </a:r>
            <a:r>
              <a:rPr lang="en-GB" sz="1400" dirty="0" smtClean="0"/>
              <a:t> Head over the ball, eyes on the ball when performing the skill then scanning the area around before moving.</a:t>
            </a:r>
            <a:endParaRPr lang="en-GB" sz="1400" u="sng" dirty="0" smtClean="0"/>
          </a:p>
          <a:p>
            <a:pPr marL="0" indent="0">
              <a:buNone/>
            </a:pPr>
            <a:r>
              <a:rPr lang="en-GB" sz="1400" u="sng" dirty="0" smtClean="0"/>
              <a:t>Hands </a:t>
            </a:r>
            <a:r>
              <a:rPr lang="en-GB" sz="1400" u="sng" dirty="0" smtClean="0"/>
              <a:t>–</a:t>
            </a:r>
            <a:r>
              <a:rPr lang="en-GB" sz="1400" dirty="0" smtClean="0"/>
              <a:t> Release the ball from the hands and as it rebounds up of the ground cup your hands underneath the ball like a digger bucket and bring the ball into your chest.</a:t>
            </a:r>
            <a:endParaRPr lang="en-GB" sz="1400" u="sng" dirty="0" smtClean="0"/>
          </a:p>
          <a:p>
            <a:pPr marL="0" indent="0">
              <a:buNone/>
            </a:pPr>
            <a:r>
              <a:rPr lang="en-GB" sz="1400" u="sng" dirty="0" smtClean="0"/>
              <a:t>Feet </a:t>
            </a:r>
            <a:r>
              <a:rPr lang="en-GB" sz="1400" u="sng" dirty="0" smtClean="0"/>
              <a:t>–</a:t>
            </a:r>
            <a:r>
              <a:rPr lang="en-GB" sz="1400" dirty="0" smtClean="0"/>
              <a:t> Keep feet apart with the knees bent and move </a:t>
            </a:r>
            <a:r>
              <a:rPr lang="en-GB" sz="1400" dirty="0" smtClean="0"/>
              <a:t>your feet to be near to the bouncing ball.</a:t>
            </a:r>
            <a:endParaRPr lang="en-GB" sz="1400" u="sng" dirty="0" smtClean="0"/>
          </a:p>
          <a:p>
            <a:pPr marL="0" indent="0">
              <a:buNone/>
            </a:pPr>
            <a:r>
              <a:rPr lang="en-GB" sz="1400" u="sng" dirty="0" smtClean="0"/>
              <a:t>Equipment </a:t>
            </a:r>
            <a:r>
              <a:rPr lang="en-GB" sz="1400" u="sng" dirty="0" smtClean="0"/>
              <a:t>– </a:t>
            </a:r>
          </a:p>
          <a:p>
            <a:pPr marL="0" indent="0">
              <a:buNone/>
            </a:pPr>
            <a:r>
              <a:rPr lang="en-GB" sz="1400" dirty="0" smtClean="0"/>
              <a:t>1 ball and 5 cones or replace with household items</a:t>
            </a:r>
            <a:r>
              <a:rPr lang="en-GB" sz="1400" dirty="0" smtClean="0"/>
              <a:t>.</a:t>
            </a:r>
            <a:endParaRPr lang="en-GB" sz="14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829641" y="203590"/>
            <a:ext cx="255711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Bounce</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219052" y="2583587"/>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277228" y="3396342"/>
            <a:ext cx="479033" cy="496389"/>
          </a:xfrm>
          <a:prstGeom prst="rect">
            <a:avLst/>
          </a:prstGeom>
          <a:noFill/>
        </p:spPr>
      </p:pic>
      <p:pic>
        <p:nvPicPr>
          <p:cNvPr id="11" name="Picture 10" descr="YellowCone.png"/>
          <p:cNvPicPr>
            <a:picLocks noChangeAspect="1"/>
          </p:cNvPicPr>
          <p:nvPr/>
        </p:nvPicPr>
        <p:blipFill>
          <a:blip r:embed="rId6" cstate="print"/>
          <a:stretch>
            <a:fillRect/>
          </a:stretch>
        </p:blipFill>
        <p:spPr>
          <a:xfrm>
            <a:off x="733237" y="2301861"/>
            <a:ext cx="288000" cy="288000"/>
          </a:xfrm>
          <a:prstGeom prst="rect">
            <a:avLst/>
          </a:prstGeom>
        </p:spPr>
      </p:pic>
      <p:pic>
        <p:nvPicPr>
          <p:cNvPr id="12" name="Picture 11" descr="WhiteCone.png"/>
          <p:cNvPicPr>
            <a:picLocks noChangeAspect="1"/>
          </p:cNvPicPr>
          <p:nvPr/>
        </p:nvPicPr>
        <p:blipFill>
          <a:blip r:embed="rId7" cstate="print"/>
          <a:stretch>
            <a:fillRect/>
          </a:stretch>
        </p:blipFill>
        <p:spPr>
          <a:xfrm>
            <a:off x="2300780" y="1706689"/>
            <a:ext cx="288000" cy="288000"/>
          </a:xfrm>
          <a:prstGeom prst="rect">
            <a:avLst/>
          </a:prstGeom>
        </p:spPr>
      </p:pic>
      <p:pic>
        <p:nvPicPr>
          <p:cNvPr id="13" name="Picture 12" descr="GreenCone.png"/>
          <p:cNvPicPr>
            <a:picLocks noChangeAspect="1"/>
          </p:cNvPicPr>
          <p:nvPr/>
        </p:nvPicPr>
        <p:blipFill>
          <a:blip r:embed="rId8" cstate="print"/>
          <a:stretch>
            <a:fillRect/>
          </a:stretch>
        </p:blipFill>
        <p:spPr>
          <a:xfrm>
            <a:off x="1007557" y="3906970"/>
            <a:ext cx="288000" cy="288000"/>
          </a:xfrm>
          <a:prstGeom prst="rect">
            <a:avLst/>
          </a:prstGeom>
        </p:spPr>
      </p:pic>
      <p:pic>
        <p:nvPicPr>
          <p:cNvPr id="14" name="Picture 13" descr="RedCone.png"/>
          <p:cNvPicPr>
            <a:picLocks noChangeAspect="1"/>
          </p:cNvPicPr>
          <p:nvPr/>
        </p:nvPicPr>
        <p:blipFill>
          <a:blip r:embed="rId9" cstate="print"/>
          <a:stretch>
            <a:fillRect/>
          </a:stretch>
        </p:blipFill>
        <p:spPr>
          <a:xfrm>
            <a:off x="3855262" y="2266848"/>
            <a:ext cx="288000" cy="288000"/>
          </a:xfrm>
          <a:prstGeom prst="rect">
            <a:avLst/>
          </a:prstGeom>
        </p:spPr>
      </p:pic>
      <p:pic>
        <p:nvPicPr>
          <p:cNvPr id="15" name="Picture 14" descr="BlueCone.png"/>
          <p:cNvPicPr>
            <a:picLocks noChangeAspect="1"/>
          </p:cNvPicPr>
          <p:nvPr/>
        </p:nvPicPr>
        <p:blipFill>
          <a:blip r:embed="rId10" cstate="print"/>
          <a:stretch>
            <a:fillRect/>
          </a:stretch>
        </p:blipFill>
        <p:spPr>
          <a:xfrm>
            <a:off x="3672381" y="3962215"/>
            <a:ext cx="288000" cy="288000"/>
          </a:xfrm>
          <a:prstGeom prst="rect">
            <a:avLst/>
          </a:prstGeom>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fontScale="92500" lnSpcReduction="10000"/>
          </a:bodyPr>
          <a:lstStyle/>
          <a:p>
            <a:pPr marL="0" indent="0">
              <a:buNone/>
            </a:pPr>
            <a:r>
              <a:rPr lang="en-GB" sz="1500" u="sng" dirty="0" smtClean="0"/>
              <a:t>Under 8’s </a:t>
            </a:r>
            <a:r>
              <a:rPr lang="en-GB" sz="1500" u="sng" dirty="0" smtClean="0"/>
              <a:t>–</a:t>
            </a:r>
            <a:r>
              <a:rPr lang="en-GB" sz="1500" dirty="0" smtClean="0"/>
              <a:t> Bouncing on the move</a:t>
            </a:r>
            <a:endParaRPr lang="en-GB" sz="1500" u="sng" dirty="0" smtClean="0"/>
          </a:p>
          <a:p>
            <a:pPr marL="0" indent="0">
              <a:buNone/>
            </a:pPr>
            <a:r>
              <a:rPr lang="en-GB" sz="1500" u="sng" dirty="0" smtClean="0"/>
              <a:t>Rules</a:t>
            </a:r>
          </a:p>
          <a:p>
            <a:pPr marL="0" indent="0">
              <a:buNone/>
            </a:pPr>
            <a:r>
              <a:rPr lang="en-GB" sz="1500" dirty="0" smtClean="0"/>
              <a:t>Using just one hand bounce the ball and catch it again as you move along from the start cone to the opposite cone before returning home.</a:t>
            </a:r>
          </a:p>
          <a:p>
            <a:pPr marL="0" indent="0">
              <a:buNone/>
            </a:pPr>
            <a:r>
              <a:rPr lang="en-GB" sz="1500" dirty="0" smtClean="0"/>
              <a:t>Swap hands to practice both sides.</a:t>
            </a:r>
          </a:p>
          <a:p>
            <a:pPr marL="0" indent="0">
              <a:buNone/>
            </a:pPr>
            <a:r>
              <a:rPr lang="en-GB" sz="1500" dirty="0" smtClean="0"/>
              <a:t>Time each run and see can you beat your time.</a:t>
            </a:r>
            <a:endParaRPr lang="en-GB" sz="1500" dirty="0" smtClean="0"/>
          </a:p>
          <a:p>
            <a:pPr marL="0" indent="0">
              <a:buNone/>
            </a:pPr>
            <a:r>
              <a:rPr lang="en-GB" sz="1500" u="sng" dirty="0" smtClean="0"/>
              <a:t>Coaching Points</a:t>
            </a:r>
          </a:p>
          <a:p>
            <a:pPr marL="0" indent="0">
              <a:buNone/>
            </a:pPr>
            <a:r>
              <a:rPr lang="en-GB" sz="1500" u="sng" dirty="0" smtClean="0"/>
              <a:t>Head –</a:t>
            </a:r>
            <a:r>
              <a:rPr lang="en-GB" sz="1500" dirty="0" smtClean="0"/>
              <a:t> Head over the ball, eyes on the ball when performing the skill then scanning the area around before moving.</a:t>
            </a:r>
            <a:endParaRPr lang="en-GB" sz="1500" u="sng" dirty="0" smtClean="0"/>
          </a:p>
          <a:p>
            <a:pPr marL="0" indent="0">
              <a:buNone/>
            </a:pPr>
            <a:r>
              <a:rPr lang="en-GB" sz="1500" u="sng" dirty="0" smtClean="0"/>
              <a:t>Hands –</a:t>
            </a:r>
            <a:r>
              <a:rPr lang="en-GB" sz="1500" dirty="0" smtClean="0"/>
              <a:t> Release the ball from </a:t>
            </a:r>
            <a:r>
              <a:rPr lang="en-GB" sz="1500" dirty="0" smtClean="0"/>
              <a:t>one hand and </a:t>
            </a:r>
            <a:r>
              <a:rPr lang="en-GB" sz="1500" dirty="0" smtClean="0"/>
              <a:t>as it rebounds up of the ground cup your </a:t>
            </a:r>
            <a:r>
              <a:rPr lang="en-GB" sz="1500" dirty="0" smtClean="0"/>
              <a:t>hand underneath </a:t>
            </a:r>
            <a:r>
              <a:rPr lang="en-GB" sz="1500" dirty="0" smtClean="0"/>
              <a:t>the ball like a digger bucket and bring the ball into your chest.</a:t>
            </a:r>
            <a:endParaRPr lang="en-GB" sz="1500" u="sng" dirty="0" smtClean="0"/>
          </a:p>
          <a:p>
            <a:pPr marL="0" indent="0">
              <a:buNone/>
            </a:pPr>
            <a:r>
              <a:rPr lang="en-GB" sz="1500" u="sng" dirty="0" smtClean="0"/>
              <a:t>Feet –</a:t>
            </a:r>
            <a:r>
              <a:rPr lang="en-GB" sz="1500" dirty="0" smtClean="0"/>
              <a:t> Keep feet apart with the knees bent and move your feet to be near to the bouncing ball.</a:t>
            </a:r>
            <a:endParaRPr lang="en-GB" sz="1500" u="sng" dirty="0" smtClean="0"/>
          </a:p>
          <a:p>
            <a:pPr marL="0" indent="0">
              <a:buNone/>
            </a:pPr>
            <a:r>
              <a:rPr lang="en-GB" sz="1500" u="sng" dirty="0" smtClean="0"/>
              <a:t>Equipment – </a:t>
            </a:r>
          </a:p>
          <a:p>
            <a:pPr marL="0" indent="0">
              <a:buNone/>
            </a:pPr>
            <a:r>
              <a:rPr lang="en-GB" sz="1500" dirty="0" smtClean="0"/>
              <a:t>1 ball and 2 cones or replace with household items.</a:t>
            </a:r>
            <a:endParaRPr lang="en-GB" sz="15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829641" y="203590"/>
            <a:ext cx="255711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Bounce</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54184" y="1316491"/>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512358" y="2103120"/>
            <a:ext cx="479033" cy="496389"/>
          </a:xfrm>
          <a:prstGeom prst="rect">
            <a:avLst/>
          </a:prstGeom>
          <a:noFill/>
        </p:spPr>
      </p:pic>
      <p:pic>
        <p:nvPicPr>
          <p:cNvPr id="11" name="Picture 10" descr="WhiteCone.png"/>
          <p:cNvPicPr>
            <a:picLocks noChangeAspect="1"/>
          </p:cNvPicPr>
          <p:nvPr/>
        </p:nvPicPr>
        <p:blipFill>
          <a:blip r:embed="rId6" cstate="print"/>
          <a:stretch>
            <a:fillRect/>
          </a:stretch>
        </p:blipFill>
        <p:spPr>
          <a:xfrm>
            <a:off x="2065648" y="1706689"/>
            <a:ext cx="288000" cy="288000"/>
          </a:xfrm>
          <a:prstGeom prst="rect">
            <a:avLst/>
          </a:prstGeom>
        </p:spPr>
      </p:pic>
      <p:pic>
        <p:nvPicPr>
          <p:cNvPr id="12" name="Picture 11" descr="RedCone.png"/>
          <p:cNvPicPr>
            <a:picLocks noChangeAspect="1"/>
          </p:cNvPicPr>
          <p:nvPr/>
        </p:nvPicPr>
        <p:blipFill>
          <a:blip r:embed="rId7" cstate="print"/>
          <a:stretch>
            <a:fillRect/>
          </a:stretch>
        </p:blipFill>
        <p:spPr>
          <a:xfrm>
            <a:off x="2157090" y="4239339"/>
            <a:ext cx="288000" cy="288000"/>
          </a:xfrm>
          <a:prstGeom prst="rect">
            <a:avLst/>
          </a:prstGeom>
        </p:spPr>
      </p:pic>
      <p:cxnSp>
        <p:nvCxnSpPr>
          <p:cNvPr id="14" name="Straight Arrow Connector 13"/>
          <p:cNvCxnSpPr/>
          <p:nvPr/>
        </p:nvCxnSpPr>
        <p:spPr>
          <a:xfrm flipH="1">
            <a:off x="2116183" y="2194560"/>
            <a:ext cx="2" cy="17896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364377" y="2090058"/>
            <a:ext cx="26126" cy="1985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234692"/>
          </a:xfrm>
        </p:spPr>
        <p:txBody>
          <a:bodyPr>
            <a:normAutofit fontScale="85000" lnSpcReduction="20000"/>
          </a:bodyPr>
          <a:lstStyle/>
          <a:p>
            <a:pPr marL="0" indent="0">
              <a:buNone/>
            </a:pPr>
            <a:r>
              <a:rPr lang="en-GB" sz="1500" u="sng" dirty="0" smtClean="0"/>
              <a:t>Under 10 and 12’s </a:t>
            </a:r>
            <a:r>
              <a:rPr lang="en-GB" sz="1500" u="sng" dirty="0" smtClean="0"/>
              <a:t>–</a:t>
            </a:r>
            <a:r>
              <a:rPr lang="en-GB" sz="1500" dirty="0" smtClean="0"/>
              <a:t> Freestyle bouncing</a:t>
            </a:r>
            <a:endParaRPr lang="en-GB" sz="1500" u="sng" dirty="0" smtClean="0"/>
          </a:p>
          <a:p>
            <a:pPr marL="0" indent="0">
              <a:buNone/>
            </a:pPr>
            <a:r>
              <a:rPr lang="en-GB" sz="1500" u="sng" dirty="0" smtClean="0"/>
              <a:t>Rules</a:t>
            </a:r>
          </a:p>
          <a:p>
            <a:pPr marL="0" indent="0">
              <a:buNone/>
            </a:pPr>
            <a:r>
              <a:rPr lang="en-GB" sz="1500" dirty="0" smtClean="0"/>
              <a:t>Challenge children to bounce the ball in a variety of ways including;</a:t>
            </a:r>
          </a:p>
          <a:p>
            <a:pPr>
              <a:buFont typeface="+mj-lt"/>
              <a:buAutoNum type="arabicPeriod"/>
            </a:pPr>
            <a:r>
              <a:rPr lang="en-GB" sz="1500" dirty="0" smtClean="0"/>
              <a:t>From one hand to the other in front of the body</a:t>
            </a:r>
          </a:p>
          <a:p>
            <a:pPr>
              <a:buFont typeface="+mj-lt"/>
              <a:buAutoNum type="arabicPeriod"/>
            </a:pPr>
            <a:r>
              <a:rPr lang="en-GB" sz="1500" dirty="0" smtClean="0"/>
              <a:t>From one hand to the other behind the back</a:t>
            </a:r>
          </a:p>
          <a:p>
            <a:pPr>
              <a:buFont typeface="+mj-lt"/>
              <a:buAutoNum type="arabicPeriod"/>
            </a:pPr>
            <a:r>
              <a:rPr lang="en-GB" sz="1500" dirty="0" smtClean="0"/>
              <a:t>Bouncing the ball through their legs</a:t>
            </a:r>
          </a:p>
          <a:p>
            <a:pPr>
              <a:buFont typeface="+mj-lt"/>
              <a:buAutoNum type="arabicPeriod"/>
            </a:pPr>
            <a:r>
              <a:rPr lang="en-GB" sz="1500" dirty="0" smtClean="0"/>
              <a:t>Bouncing the ball into a target e.g. a wheelie bin.</a:t>
            </a:r>
          </a:p>
          <a:p>
            <a:pPr>
              <a:buFont typeface="+mj-lt"/>
              <a:buAutoNum type="arabicPeriod"/>
            </a:pPr>
            <a:r>
              <a:rPr lang="en-GB" sz="1500" dirty="0" smtClean="0"/>
              <a:t>Make up your own….</a:t>
            </a:r>
            <a:endParaRPr lang="en-GB" sz="1500" dirty="0" smtClean="0"/>
          </a:p>
          <a:p>
            <a:pPr marL="0" indent="0">
              <a:buNone/>
            </a:pPr>
            <a:r>
              <a:rPr lang="en-GB" sz="1500" u="sng" dirty="0" smtClean="0"/>
              <a:t>Coaching Points</a:t>
            </a:r>
          </a:p>
          <a:p>
            <a:pPr marL="0" indent="0">
              <a:buNone/>
            </a:pPr>
            <a:r>
              <a:rPr lang="en-GB" sz="1500" u="sng" dirty="0" smtClean="0"/>
              <a:t>Head </a:t>
            </a:r>
            <a:r>
              <a:rPr lang="en-GB" sz="1500" u="sng" dirty="0" smtClean="0"/>
              <a:t>–</a:t>
            </a:r>
            <a:r>
              <a:rPr lang="en-GB" sz="1500" dirty="0" smtClean="0"/>
              <a:t> Keep the head down and eyes focused on the ball throughout.</a:t>
            </a:r>
            <a:endParaRPr lang="en-GB" sz="1500" u="sng" dirty="0" smtClean="0"/>
          </a:p>
          <a:p>
            <a:pPr marL="0" indent="0">
              <a:buNone/>
            </a:pPr>
            <a:r>
              <a:rPr lang="en-GB" sz="1500" u="sng" dirty="0" smtClean="0"/>
              <a:t>Hands </a:t>
            </a:r>
            <a:r>
              <a:rPr lang="en-GB" sz="1500" u="sng" dirty="0" smtClean="0"/>
              <a:t>–</a:t>
            </a:r>
            <a:r>
              <a:rPr lang="en-GB" sz="1500" dirty="0" smtClean="0"/>
              <a:t> Transfer the ball into one hand and extend the arm pushing the ball into the ground using the bouncing hand.</a:t>
            </a:r>
          </a:p>
          <a:p>
            <a:pPr marL="0" indent="0">
              <a:buNone/>
            </a:pPr>
            <a:r>
              <a:rPr lang="en-GB" sz="1500" dirty="0" smtClean="0"/>
              <a:t>Extend both arms towards the ball as it rebounds from the ground to catch the ball.</a:t>
            </a:r>
            <a:endParaRPr lang="en-GB" sz="1500" dirty="0" smtClean="0"/>
          </a:p>
          <a:p>
            <a:pPr marL="0" indent="0">
              <a:buNone/>
            </a:pPr>
            <a:r>
              <a:rPr lang="en-GB" sz="1500" u="sng" dirty="0" smtClean="0"/>
              <a:t>Feet – </a:t>
            </a:r>
            <a:r>
              <a:rPr lang="en-GB" sz="1500" dirty="0" smtClean="0"/>
              <a:t>Keep feet apart with the knees bent and move your feet to be near to the bouncing ball.</a:t>
            </a:r>
            <a:endParaRPr lang="en-GB" sz="1500" u="sng" dirty="0" smtClean="0"/>
          </a:p>
          <a:p>
            <a:pPr marL="0" indent="0">
              <a:buNone/>
            </a:pPr>
            <a:r>
              <a:rPr lang="en-GB" sz="1500" u="sng" dirty="0" smtClean="0"/>
              <a:t>Equipment </a:t>
            </a:r>
            <a:r>
              <a:rPr lang="en-GB" sz="1500" u="sng" dirty="0" smtClean="0"/>
              <a:t>– </a:t>
            </a:r>
          </a:p>
          <a:p>
            <a:pPr marL="0" indent="0">
              <a:buNone/>
            </a:pPr>
            <a:r>
              <a:rPr lang="en-GB" sz="1500" dirty="0" smtClean="0"/>
              <a:t>1 ball</a:t>
            </a:r>
            <a:endParaRPr lang="en-GB" sz="15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829641" y="203590"/>
            <a:ext cx="255711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Bounce</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336618" y="2596650"/>
            <a:ext cx="500063" cy="847725"/>
          </a:xfrm>
          <a:prstGeom prst="rect">
            <a:avLst/>
          </a:prstGeom>
          <a:noFill/>
          <a:ln w="9525">
            <a:noFill/>
            <a:miter lim="800000"/>
            <a:headEnd/>
            <a:tailEnd/>
          </a:ln>
        </p:spPr>
      </p:pic>
      <p:pic>
        <p:nvPicPr>
          <p:cNvPr id="10"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368669" y="3422468"/>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84CDD3-1148-4FD2-BA7A-C7439413068F}"/>
              </a:ext>
            </a:extLst>
          </p:cNvPr>
          <p:cNvSpPr>
            <a:spLocks noGrp="1"/>
          </p:cNvSpPr>
          <p:nvPr>
            <p:ph idx="1"/>
          </p:nvPr>
        </p:nvSpPr>
        <p:spPr>
          <a:xfrm>
            <a:off x="677334" y="822119"/>
            <a:ext cx="8596668" cy="5219243"/>
          </a:xfrm>
        </p:spPr>
        <p:txBody>
          <a:bodyPr>
            <a:normAutofit/>
          </a:bodyPr>
          <a:lstStyle/>
          <a:p>
            <a:pPr>
              <a:lnSpc>
                <a:spcPct val="150000"/>
              </a:lnSpc>
            </a:pPr>
            <a:r>
              <a:rPr lang="en-GB" sz="1600" dirty="0" smtClean="0"/>
              <a:t>With children now at home due to the ongoing crisis, the Coaching and Games staff have devised a series of resources for parents to use at home.</a:t>
            </a:r>
            <a:endParaRPr lang="en-GB" sz="1600" dirty="0"/>
          </a:p>
          <a:p>
            <a:pPr>
              <a:lnSpc>
                <a:spcPct val="150000"/>
              </a:lnSpc>
            </a:pPr>
            <a:r>
              <a:rPr lang="en-GB" sz="1600" dirty="0" smtClean="0"/>
              <a:t>Attached, you </a:t>
            </a:r>
            <a:r>
              <a:rPr lang="en-GB" sz="1600" dirty="0"/>
              <a:t>will find, lots of </a:t>
            </a:r>
            <a:r>
              <a:rPr lang="en-GB" sz="1600" dirty="0" smtClean="0"/>
              <a:t>games </a:t>
            </a:r>
            <a:r>
              <a:rPr lang="en-GB" sz="1600" dirty="0"/>
              <a:t>covering all the basic skills of </a:t>
            </a:r>
            <a:r>
              <a:rPr lang="en-GB" sz="1600" dirty="0" smtClean="0"/>
              <a:t>football </a:t>
            </a:r>
            <a:r>
              <a:rPr lang="en-GB" sz="1600" dirty="0"/>
              <a:t>for all ages, as well as key coaching points to ensure children are learning these skills effectively</a:t>
            </a:r>
            <a:r>
              <a:rPr lang="en-GB" sz="1600" dirty="0" smtClean="0"/>
              <a:t>.</a:t>
            </a:r>
          </a:p>
          <a:p>
            <a:pPr>
              <a:lnSpc>
                <a:spcPct val="150000"/>
              </a:lnSpc>
            </a:pPr>
            <a:r>
              <a:rPr lang="en-GB" sz="1600" dirty="0" smtClean="0"/>
              <a:t>We will upload new games every week  to keep your children entertained and keep them practising their skills.</a:t>
            </a:r>
          </a:p>
          <a:p>
            <a:pPr>
              <a:lnSpc>
                <a:spcPct val="150000"/>
              </a:lnSpc>
            </a:pPr>
            <a:r>
              <a:rPr lang="en-GB" sz="1600" dirty="0" smtClean="0"/>
              <a:t>Share your progress </a:t>
            </a:r>
            <a:r>
              <a:rPr lang="en-GB" sz="1600" smtClean="0"/>
              <a:t>with us on social media.</a:t>
            </a:r>
            <a:endParaRPr lang="en-GB" sz="1600" dirty="0"/>
          </a:p>
        </p:txBody>
      </p:sp>
      <p:sp>
        <p:nvSpPr>
          <p:cNvPr id="4" name="Footer Placeholder 3">
            <a:extLst>
              <a:ext uri="{FF2B5EF4-FFF2-40B4-BE49-F238E27FC236}">
                <a16:creationId xmlns:a16="http://schemas.microsoft.com/office/drawing/2014/main" xmlns="" id="{EE01B500-91E9-47A3-985D-9ADFD1FC04AC}"/>
              </a:ext>
            </a:extLst>
          </p:cNvPr>
          <p:cNvSpPr>
            <a:spLocks noGrp="1"/>
          </p:cNvSpPr>
          <p:nvPr>
            <p:ph type="ftr" sz="quarter" idx="11"/>
          </p:nvPr>
        </p:nvSpPr>
        <p:spPr>
          <a:xfrm>
            <a:off x="2947194" y="6267118"/>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DA901CB5-8C0C-499E-B27F-53C7B10460C6}"/>
              </a:ext>
            </a:extLst>
          </p:cNvPr>
          <p:cNvPicPr>
            <a:picLocks noChangeAspect="1"/>
          </p:cNvPicPr>
          <p:nvPr/>
        </p:nvPicPr>
        <p:blipFill>
          <a:blip r:embed="rId2" cstate="print"/>
          <a:stretch>
            <a:fillRect/>
          </a:stretch>
        </p:blipFill>
        <p:spPr>
          <a:xfrm>
            <a:off x="536843" y="5500947"/>
            <a:ext cx="1363111" cy="1357053"/>
          </a:xfrm>
          <a:prstGeom prst="rect">
            <a:avLst/>
          </a:prstGeom>
        </p:spPr>
      </p:pic>
    </p:spTree>
    <p:extLst>
      <p:ext uri="{BB962C8B-B14F-4D97-AF65-F5344CB8AC3E}">
        <p14:creationId xmlns:p14="http://schemas.microsoft.com/office/powerpoint/2010/main" xmlns="" val="4239519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6’s </a:t>
            </a:r>
            <a:r>
              <a:rPr lang="en-GB" sz="1400" dirty="0" smtClean="0"/>
              <a:t>- Bounce ball off Thigh</a:t>
            </a:r>
          </a:p>
          <a:p>
            <a:pPr marL="0" indent="0">
              <a:buNone/>
            </a:pPr>
            <a:r>
              <a:rPr lang="en-GB" sz="1400" u="sng" dirty="0" smtClean="0"/>
              <a:t>Rules</a:t>
            </a:r>
          </a:p>
          <a:p>
            <a:pPr marL="0" indent="0">
              <a:buNone/>
            </a:pPr>
            <a:r>
              <a:rPr lang="en-GB" sz="1400" dirty="0" smtClean="0"/>
              <a:t>Parent calls out a colour and child runs to the corresponding colour where they then perform the skill.</a:t>
            </a:r>
          </a:p>
          <a:p>
            <a:pPr marL="0" indent="0">
              <a:buNone/>
            </a:pPr>
            <a:r>
              <a:rPr lang="en-GB" sz="1400" u="sng" dirty="0" smtClean="0"/>
              <a:t>Coaching Points</a:t>
            </a:r>
          </a:p>
          <a:p>
            <a:pPr marL="0" indent="0">
              <a:buNone/>
            </a:pPr>
            <a:r>
              <a:rPr lang="en-GB" sz="1400" u="sng" dirty="0" smtClean="0"/>
              <a:t>Head –</a:t>
            </a:r>
            <a:r>
              <a:rPr lang="en-GB" sz="1400" dirty="0" smtClean="0"/>
              <a:t> Scan for colour cone and eyes on the ball when performing the skill.</a:t>
            </a:r>
          </a:p>
          <a:p>
            <a:pPr marL="0" indent="0">
              <a:buNone/>
            </a:pPr>
            <a:r>
              <a:rPr lang="en-GB" sz="1400" u="sng" dirty="0" smtClean="0"/>
              <a:t>Hands –</a:t>
            </a:r>
            <a:r>
              <a:rPr lang="en-GB" sz="1400" dirty="0" smtClean="0"/>
              <a:t> Big open fingers at the side of the ball.</a:t>
            </a:r>
          </a:p>
          <a:p>
            <a:pPr marL="0" indent="0">
              <a:buNone/>
            </a:pPr>
            <a:r>
              <a:rPr lang="en-GB" sz="1400" u="sng" dirty="0" smtClean="0"/>
              <a:t>Knee –</a:t>
            </a:r>
            <a:r>
              <a:rPr lang="en-GB" sz="1400" dirty="0" smtClean="0"/>
              <a:t> Raise knee to hip level while at the same time drop the ball onto the thigh.</a:t>
            </a:r>
          </a:p>
          <a:p>
            <a:pPr marL="0" indent="0">
              <a:buNone/>
            </a:pPr>
            <a:r>
              <a:rPr lang="en-GB" sz="1400" u="sng" dirty="0" smtClean="0"/>
              <a:t>Equipment</a:t>
            </a:r>
            <a:r>
              <a:rPr lang="en-GB" sz="1400" dirty="0" smtClean="0"/>
              <a:t> - </a:t>
            </a:r>
            <a:endParaRPr lang="en-GB" sz="1400" u="sng" dirty="0" smtClean="0"/>
          </a:p>
          <a:p>
            <a:pPr marL="0" indent="0">
              <a:buNone/>
            </a:pPr>
            <a:r>
              <a:rPr lang="en-GB" sz="1400" dirty="0" smtClean="0"/>
              <a:t>1 </a:t>
            </a:r>
            <a:r>
              <a:rPr lang="en-GB" sz="1400" dirty="0" smtClean="0"/>
              <a:t>ball and </a:t>
            </a:r>
            <a:r>
              <a:rPr lang="en-GB" sz="1400" dirty="0" smtClean="0"/>
              <a:t>5 cones or replace with household items.</a:t>
            </a:r>
            <a:endParaRPr lang="en-GB" sz="1400" dirty="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864100" y="203590"/>
            <a:ext cx="2488182"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Solo</a:t>
            </a:r>
            <a:r>
              <a:rPr lang="en-US" sz="5400" b="1" cap="none" spc="0" dirty="0" smtClean="0">
                <a:ln w="12700" cmpd="sng">
                  <a:solidFill>
                    <a:schemeClr val="accent4"/>
                  </a:solidFill>
                  <a:prstDash val="solid"/>
                </a:ln>
                <a:solidFill>
                  <a:srgbClr val="FF0000"/>
                </a:solidFill>
                <a:effectLst/>
              </a:rPr>
              <a:t>ing</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28058" y="2452959"/>
            <a:ext cx="500063" cy="847725"/>
          </a:xfrm>
          <a:prstGeom prst="rect">
            <a:avLst/>
          </a:prstGeom>
          <a:noFill/>
          <a:ln w="9525">
            <a:noFill/>
            <a:miter lim="800000"/>
            <a:headEnd/>
            <a:tailEnd/>
          </a:ln>
        </p:spPr>
      </p:pic>
      <p:pic>
        <p:nvPicPr>
          <p:cNvPr id="16" name="Picture 15" descr="YellowCone.png"/>
          <p:cNvPicPr>
            <a:picLocks noChangeAspect="1"/>
          </p:cNvPicPr>
          <p:nvPr/>
        </p:nvPicPr>
        <p:blipFill>
          <a:blip r:embed="rId5" cstate="print"/>
          <a:stretch>
            <a:fillRect/>
          </a:stretch>
        </p:blipFill>
        <p:spPr>
          <a:xfrm>
            <a:off x="733237" y="2301861"/>
            <a:ext cx="288000" cy="288000"/>
          </a:xfrm>
          <a:prstGeom prst="rect">
            <a:avLst/>
          </a:prstGeom>
        </p:spPr>
      </p:pic>
      <p:pic>
        <p:nvPicPr>
          <p:cNvPr id="17" name="Picture 16" descr="WhiteCone.png"/>
          <p:cNvPicPr>
            <a:picLocks noChangeAspect="1"/>
          </p:cNvPicPr>
          <p:nvPr/>
        </p:nvPicPr>
        <p:blipFill>
          <a:blip r:embed="rId6" cstate="print"/>
          <a:stretch>
            <a:fillRect/>
          </a:stretch>
        </p:blipFill>
        <p:spPr>
          <a:xfrm>
            <a:off x="2535911" y="1693626"/>
            <a:ext cx="288000" cy="288000"/>
          </a:xfrm>
          <a:prstGeom prst="rect">
            <a:avLst/>
          </a:prstGeom>
        </p:spPr>
      </p:pic>
      <p:pic>
        <p:nvPicPr>
          <p:cNvPr id="18" name="Picture 17" descr="GreenCone.png"/>
          <p:cNvPicPr>
            <a:picLocks noChangeAspect="1"/>
          </p:cNvPicPr>
          <p:nvPr/>
        </p:nvPicPr>
        <p:blipFill>
          <a:blip r:embed="rId7" cstate="print"/>
          <a:stretch>
            <a:fillRect/>
          </a:stretch>
        </p:blipFill>
        <p:spPr>
          <a:xfrm>
            <a:off x="1438632" y="3933095"/>
            <a:ext cx="288000" cy="288000"/>
          </a:xfrm>
          <a:prstGeom prst="rect">
            <a:avLst/>
          </a:prstGeom>
        </p:spPr>
      </p:pic>
      <p:pic>
        <p:nvPicPr>
          <p:cNvPr id="19" name="Picture 18" descr="RedCone.png"/>
          <p:cNvPicPr>
            <a:picLocks noChangeAspect="1"/>
          </p:cNvPicPr>
          <p:nvPr/>
        </p:nvPicPr>
        <p:blipFill>
          <a:blip r:embed="rId8" cstate="print"/>
          <a:stretch>
            <a:fillRect/>
          </a:stretch>
        </p:blipFill>
        <p:spPr>
          <a:xfrm>
            <a:off x="4247147" y="2292974"/>
            <a:ext cx="288000" cy="288000"/>
          </a:xfrm>
          <a:prstGeom prst="rect">
            <a:avLst/>
          </a:prstGeom>
        </p:spPr>
      </p:pic>
      <p:pic>
        <p:nvPicPr>
          <p:cNvPr id="20" name="Picture 19" descr="BlueCone.png"/>
          <p:cNvPicPr>
            <a:picLocks noChangeAspect="1"/>
          </p:cNvPicPr>
          <p:nvPr/>
        </p:nvPicPr>
        <p:blipFill>
          <a:blip r:embed="rId9" cstate="print"/>
          <a:stretch>
            <a:fillRect/>
          </a:stretch>
        </p:blipFill>
        <p:spPr>
          <a:xfrm>
            <a:off x="3842199" y="3923027"/>
            <a:ext cx="288000" cy="288000"/>
          </a:xfrm>
          <a:prstGeom prst="rect">
            <a:avLst/>
          </a:prstGeom>
        </p:spPr>
      </p:pic>
      <p:pic>
        <p:nvPicPr>
          <p:cNvPr id="21" name="Picture 2" descr="Image result for football ball  &quot;o neills&quot;"/>
          <p:cNvPicPr>
            <a:picLocks noChangeAspect="1" noChangeArrowheads="1"/>
          </p:cNvPicPr>
          <p:nvPr/>
        </p:nvPicPr>
        <p:blipFill>
          <a:blip r:embed="rId10" cstate="print"/>
          <a:srcRect l="17600" t="7435" r="16759" b="3422"/>
          <a:stretch>
            <a:fillRect/>
          </a:stretch>
        </p:blipFill>
        <p:spPr bwMode="auto">
          <a:xfrm>
            <a:off x="2473171" y="3252651"/>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8’s </a:t>
            </a:r>
            <a:r>
              <a:rPr lang="en-GB" sz="1400" dirty="0" smtClean="0"/>
              <a:t>– Through the gates</a:t>
            </a:r>
          </a:p>
          <a:p>
            <a:pPr marL="0" indent="0">
              <a:buNone/>
            </a:pPr>
            <a:r>
              <a:rPr lang="en-GB" sz="1400" u="sng" dirty="0" smtClean="0"/>
              <a:t>Rules</a:t>
            </a:r>
          </a:p>
          <a:p>
            <a:pPr marL="0" indent="0">
              <a:buNone/>
            </a:pPr>
            <a:r>
              <a:rPr lang="en-GB" sz="1400" dirty="0" smtClean="0"/>
              <a:t>Gates set out randomly, solo through the gate to get a score. if child is unable to solo encourage the ‘thigh solo’. Set a time limit e.g.. 30 seconds and challenge children to beat their score each time.</a:t>
            </a:r>
          </a:p>
          <a:p>
            <a:pPr marL="0" indent="0">
              <a:buNone/>
            </a:pPr>
            <a:r>
              <a:rPr lang="en-GB" sz="1400" u="sng" dirty="0" smtClean="0"/>
              <a:t>Coaching Points</a:t>
            </a:r>
          </a:p>
          <a:p>
            <a:pPr marL="0" indent="0">
              <a:buNone/>
            </a:pPr>
            <a:r>
              <a:rPr lang="en-GB" sz="1400" u="sng" dirty="0" smtClean="0"/>
              <a:t>Head –</a:t>
            </a:r>
            <a:r>
              <a:rPr lang="en-GB" sz="1400" dirty="0" smtClean="0"/>
              <a:t> Eyes on the ball, but look up to scan the area after each solo.</a:t>
            </a:r>
          </a:p>
          <a:p>
            <a:pPr marL="0" indent="0">
              <a:buNone/>
            </a:pPr>
            <a:r>
              <a:rPr lang="en-GB" sz="1400" u="sng" dirty="0" smtClean="0"/>
              <a:t>Hands –</a:t>
            </a:r>
            <a:r>
              <a:rPr lang="en-GB" sz="1400" dirty="0" smtClean="0"/>
              <a:t> Right hand for right foot and left hand for left foot. Drop ball onto kicking foot with hands as close as possible to the foot.</a:t>
            </a:r>
          </a:p>
          <a:p>
            <a:pPr marL="0" indent="0">
              <a:buNone/>
            </a:pPr>
            <a:r>
              <a:rPr lang="en-GB" sz="1400" u="sng" dirty="0" smtClean="0"/>
              <a:t>Feet –</a:t>
            </a:r>
            <a:r>
              <a:rPr lang="en-GB" sz="1400" dirty="0" smtClean="0"/>
              <a:t> When the foot impacts the ball, flick the toe upwards towards the body.</a:t>
            </a:r>
          </a:p>
          <a:p>
            <a:pPr marL="0" indent="0">
              <a:buNone/>
            </a:pPr>
            <a:r>
              <a:rPr lang="en-GB" sz="1400" u="sng" dirty="0" smtClean="0"/>
              <a:t>Equipment</a:t>
            </a:r>
            <a:r>
              <a:rPr lang="en-GB" sz="1400" dirty="0" smtClean="0"/>
              <a:t> - </a:t>
            </a:r>
            <a:endParaRPr lang="en-GB" sz="1400" u="sng" dirty="0" smtClean="0"/>
          </a:p>
          <a:p>
            <a:pPr marL="0" indent="0">
              <a:buNone/>
            </a:pPr>
            <a:r>
              <a:rPr lang="en-GB" sz="1400" dirty="0" smtClean="0"/>
              <a:t>1 ball, 10 cones or replace with household items.</a:t>
            </a:r>
            <a:endParaRPr lang="en-GB" sz="1400" dirty="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864100" y="203590"/>
            <a:ext cx="2488182"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Solo</a:t>
            </a:r>
            <a:r>
              <a:rPr lang="en-US" sz="5400" b="1" cap="none" spc="0" dirty="0" smtClean="0">
                <a:ln w="12700" cmpd="sng">
                  <a:solidFill>
                    <a:schemeClr val="accent4"/>
                  </a:solidFill>
                  <a:prstDash val="solid"/>
                </a:ln>
                <a:solidFill>
                  <a:srgbClr val="FF0000"/>
                </a:solidFill>
                <a:effectLst/>
              </a:rPr>
              <a:t>ing</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323555" y="2479085"/>
            <a:ext cx="500063" cy="847725"/>
          </a:xfrm>
          <a:prstGeom prst="rect">
            <a:avLst/>
          </a:prstGeom>
          <a:noFill/>
          <a:ln w="9525">
            <a:noFill/>
            <a:miter lim="800000"/>
            <a:headEnd/>
            <a:tailEnd/>
          </a:ln>
        </p:spPr>
      </p:pic>
      <p:pic>
        <p:nvPicPr>
          <p:cNvPr id="16" name="Picture 15" descr="YellowCone.png"/>
          <p:cNvPicPr>
            <a:picLocks noChangeAspect="1"/>
          </p:cNvPicPr>
          <p:nvPr/>
        </p:nvPicPr>
        <p:blipFill>
          <a:blip r:embed="rId5" cstate="print"/>
          <a:stretch>
            <a:fillRect/>
          </a:stretch>
        </p:blipFill>
        <p:spPr>
          <a:xfrm>
            <a:off x="733237" y="2301861"/>
            <a:ext cx="288000" cy="288000"/>
          </a:xfrm>
          <a:prstGeom prst="rect">
            <a:avLst/>
          </a:prstGeom>
        </p:spPr>
      </p:pic>
      <p:pic>
        <p:nvPicPr>
          <p:cNvPr id="17" name="Picture 16" descr="WhiteCone.png"/>
          <p:cNvPicPr>
            <a:picLocks noChangeAspect="1"/>
          </p:cNvPicPr>
          <p:nvPr/>
        </p:nvPicPr>
        <p:blipFill>
          <a:blip r:embed="rId6" cstate="print"/>
          <a:stretch>
            <a:fillRect/>
          </a:stretch>
        </p:blipFill>
        <p:spPr>
          <a:xfrm>
            <a:off x="2300780" y="1706689"/>
            <a:ext cx="288000" cy="288000"/>
          </a:xfrm>
          <a:prstGeom prst="rect">
            <a:avLst/>
          </a:prstGeom>
        </p:spPr>
      </p:pic>
      <p:pic>
        <p:nvPicPr>
          <p:cNvPr id="18" name="Picture 17" descr="GreenCone.png"/>
          <p:cNvPicPr>
            <a:picLocks noChangeAspect="1"/>
          </p:cNvPicPr>
          <p:nvPr/>
        </p:nvPicPr>
        <p:blipFill>
          <a:blip r:embed="rId7" cstate="print"/>
          <a:stretch>
            <a:fillRect/>
          </a:stretch>
        </p:blipFill>
        <p:spPr>
          <a:xfrm>
            <a:off x="1007557" y="3906970"/>
            <a:ext cx="288000" cy="288000"/>
          </a:xfrm>
          <a:prstGeom prst="rect">
            <a:avLst/>
          </a:prstGeom>
        </p:spPr>
      </p:pic>
      <p:pic>
        <p:nvPicPr>
          <p:cNvPr id="19" name="Picture 18" descr="RedCone.png"/>
          <p:cNvPicPr>
            <a:picLocks noChangeAspect="1"/>
          </p:cNvPicPr>
          <p:nvPr/>
        </p:nvPicPr>
        <p:blipFill>
          <a:blip r:embed="rId8" cstate="print"/>
          <a:stretch>
            <a:fillRect/>
          </a:stretch>
        </p:blipFill>
        <p:spPr>
          <a:xfrm>
            <a:off x="3855262" y="2266848"/>
            <a:ext cx="288000" cy="288000"/>
          </a:xfrm>
          <a:prstGeom prst="rect">
            <a:avLst/>
          </a:prstGeom>
        </p:spPr>
      </p:pic>
      <p:pic>
        <p:nvPicPr>
          <p:cNvPr id="20" name="Picture 19" descr="BlueCone.png"/>
          <p:cNvPicPr>
            <a:picLocks noChangeAspect="1"/>
          </p:cNvPicPr>
          <p:nvPr/>
        </p:nvPicPr>
        <p:blipFill>
          <a:blip r:embed="rId9" cstate="print"/>
          <a:stretch>
            <a:fillRect/>
          </a:stretch>
        </p:blipFill>
        <p:spPr>
          <a:xfrm>
            <a:off x="3672381" y="3962215"/>
            <a:ext cx="288000" cy="288000"/>
          </a:xfrm>
          <a:prstGeom prst="rect">
            <a:avLst/>
          </a:prstGeom>
        </p:spPr>
      </p:pic>
      <p:pic>
        <p:nvPicPr>
          <p:cNvPr id="15" name="Picture 14" descr="RedCone.png"/>
          <p:cNvPicPr>
            <a:picLocks noChangeAspect="1"/>
          </p:cNvPicPr>
          <p:nvPr/>
        </p:nvPicPr>
        <p:blipFill>
          <a:blip r:embed="rId8" cstate="print"/>
          <a:stretch>
            <a:fillRect/>
          </a:stretch>
        </p:blipFill>
        <p:spPr>
          <a:xfrm>
            <a:off x="4138291" y="2654379"/>
            <a:ext cx="288000" cy="288000"/>
          </a:xfrm>
          <a:prstGeom prst="rect">
            <a:avLst/>
          </a:prstGeom>
        </p:spPr>
      </p:pic>
      <p:pic>
        <p:nvPicPr>
          <p:cNvPr id="21" name="Picture 20" descr="BlueCone.png"/>
          <p:cNvPicPr>
            <a:picLocks noChangeAspect="1"/>
          </p:cNvPicPr>
          <p:nvPr/>
        </p:nvPicPr>
        <p:blipFill>
          <a:blip r:embed="rId9" cstate="print"/>
          <a:stretch>
            <a:fillRect/>
          </a:stretch>
        </p:blipFill>
        <p:spPr>
          <a:xfrm>
            <a:off x="3302267" y="4349746"/>
            <a:ext cx="288000" cy="288000"/>
          </a:xfrm>
          <a:prstGeom prst="rect">
            <a:avLst/>
          </a:prstGeom>
        </p:spPr>
      </p:pic>
      <p:pic>
        <p:nvPicPr>
          <p:cNvPr id="22" name="Picture 21" descr="GreenCone.png"/>
          <p:cNvPicPr>
            <a:picLocks noChangeAspect="1"/>
          </p:cNvPicPr>
          <p:nvPr/>
        </p:nvPicPr>
        <p:blipFill>
          <a:blip r:embed="rId7" cstate="print"/>
          <a:stretch>
            <a:fillRect/>
          </a:stretch>
        </p:blipFill>
        <p:spPr>
          <a:xfrm>
            <a:off x="1329774" y="4216124"/>
            <a:ext cx="288000" cy="288000"/>
          </a:xfrm>
          <a:prstGeom prst="rect">
            <a:avLst/>
          </a:prstGeom>
        </p:spPr>
      </p:pic>
      <p:pic>
        <p:nvPicPr>
          <p:cNvPr id="23" name="Picture 22" descr="YellowCone.png"/>
          <p:cNvPicPr>
            <a:picLocks noChangeAspect="1"/>
          </p:cNvPicPr>
          <p:nvPr/>
        </p:nvPicPr>
        <p:blipFill>
          <a:blip r:embed="rId5" cstate="print"/>
          <a:stretch>
            <a:fillRect/>
          </a:stretch>
        </p:blipFill>
        <p:spPr>
          <a:xfrm>
            <a:off x="768071" y="2741643"/>
            <a:ext cx="288000" cy="288000"/>
          </a:xfrm>
          <a:prstGeom prst="rect">
            <a:avLst/>
          </a:prstGeom>
        </p:spPr>
      </p:pic>
      <p:pic>
        <p:nvPicPr>
          <p:cNvPr id="24" name="Picture 23" descr="WhiteCone.png"/>
          <p:cNvPicPr>
            <a:picLocks noChangeAspect="1"/>
          </p:cNvPicPr>
          <p:nvPr/>
        </p:nvPicPr>
        <p:blipFill>
          <a:blip r:embed="rId6" cstate="print"/>
          <a:stretch>
            <a:fillRect/>
          </a:stretch>
        </p:blipFill>
        <p:spPr>
          <a:xfrm>
            <a:off x="2740563" y="1702335"/>
            <a:ext cx="288000" cy="288000"/>
          </a:xfrm>
          <a:prstGeom prst="rect">
            <a:avLst/>
          </a:prstGeom>
        </p:spPr>
      </p:pic>
      <p:pic>
        <p:nvPicPr>
          <p:cNvPr id="26" name="Picture 2" descr="Image result for football ball  &quot;o neills&quot;"/>
          <p:cNvPicPr>
            <a:picLocks noChangeAspect="1" noChangeArrowheads="1"/>
          </p:cNvPicPr>
          <p:nvPr/>
        </p:nvPicPr>
        <p:blipFill>
          <a:blip r:embed="rId10" cstate="print"/>
          <a:srcRect l="17600" t="7435" r="16759" b="3422"/>
          <a:stretch>
            <a:fillRect/>
          </a:stretch>
        </p:blipFill>
        <p:spPr bwMode="auto">
          <a:xfrm>
            <a:off x="2381732" y="3278777"/>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Autofit/>
          </a:bodyPr>
          <a:lstStyle/>
          <a:p>
            <a:pPr marL="0" indent="0">
              <a:buNone/>
            </a:pPr>
            <a:r>
              <a:rPr lang="en-GB" sz="1400" u="sng" dirty="0" smtClean="0"/>
              <a:t>Under 10 and 12’s </a:t>
            </a:r>
            <a:r>
              <a:rPr lang="en-GB" sz="1400" dirty="0" smtClean="0"/>
              <a:t>– Make an Slalom course</a:t>
            </a:r>
          </a:p>
          <a:p>
            <a:pPr marL="0" indent="0">
              <a:buNone/>
            </a:pPr>
            <a:r>
              <a:rPr lang="en-GB" sz="1400" u="sng" dirty="0" smtClean="0"/>
              <a:t>Rules</a:t>
            </a:r>
          </a:p>
          <a:p>
            <a:pPr marL="0" indent="0">
              <a:buNone/>
            </a:pPr>
            <a:r>
              <a:rPr lang="en-GB" sz="1400" dirty="0" smtClean="0"/>
              <a:t>Start at white cone, children run through the course performing solo’s with both feet at the yellow and red cones and finish at the blue cones.</a:t>
            </a:r>
          </a:p>
          <a:p>
            <a:pPr marL="0" indent="0">
              <a:buNone/>
            </a:pPr>
            <a:r>
              <a:rPr lang="en-GB" sz="1400" dirty="0" smtClean="0"/>
              <a:t>Yellow = right foot solo</a:t>
            </a:r>
          </a:p>
          <a:p>
            <a:pPr marL="0" indent="0">
              <a:buNone/>
            </a:pPr>
            <a:r>
              <a:rPr lang="en-GB" sz="1400" dirty="0" smtClean="0"/>
              <a:t>Red = left foot solo</a:t>
            </a:r>
          </a:p>
          <a:p>
            <a:pPr marL="0" indent="0">
              <a:buNone/>
            </a:pPr>
            <a:r>
              <a:rPr lang="en-GB" sz="1400" dirty="0" smtClean="0"/>
              <a:t>Time their run and challenge children to beat their time the next time.</a:t>
            </a:r>
          </a:p>
          <a:p>
            <a:pPr marL="0" indent="0">
              <a:buNone/>
            </a:pPr>
            <a:r>
              <a:rPr lang="en-GB" sz="1400" u="sng" dirty="0" smtClean="0"/>
              <a:t>Coaching Points</a:t>
            </a:r>
          </a:p>
          <a:p>
            <a:pPr marL="0" indent="0">
              <a:buNone/>
            </a:pPr>
            <a:r>
              <a:rPr lang="en-GB" sz="1400" u="sng" dirty="0" smtClean="0"/>
              <a:t>Head –</a:t>
            </a:r>
            <a:r>
              <a:rPr lang="en-GB" sz="1400" dirty="0" smtClean="0"/>
              <a:t> Eyes on the ball, but look up to scan the area after each solo.</a:t>
            </a:r>
          </a:p>
          <a:p>
            <a:pPr marL="0" indent="0">
              <a:buNone/>
            </a:pPr>
            <a:r>
              <a:rPr lang="en-GB" sz="1400" u="sng" dirty="0" smtClean="0"/>
              <a:t>Hands –</a:t>
            </a:r>
            <a:r>
              <a:rPr lang="en-GB" sz="1400" dirty="0" smtClean="0"/>
              <a:t> Right hand for right foot and left hand for left foot. Drop ball onto kicking foot with hands as close as possible to the foot.</a:t>
            </a:r>
          </a:p>
          <a:p>
            <a:pPr marL="0" indent="0">
              <a:buNone/>
            </a:pPr>
            <a:r>
              <a:rPr lang="en-GB" sz="1400" u="sng" dirty="0" smtClean="0"/>
              <a:t>Feet –</a:t>
            </a:r>
            <a:r>
              <a:rPr lang="en-GB" sz="1400" dirty="0" smtClean="0"/>
              <a:t> When the foot impacts the ball, flick the toe upwards towards the body.</a:t>
            </a:r>
          </a:p>
          <a:p>
            <a:pPr marL="0" indent="0">
              <a:buNone/>
            </a:pPr>
            <a:r>
              <a:rPr lang="en-GB" sz="1400" u="sng" dirty="0" smtClean="0"/>
              <a:t>Equipment</a:t>
            </a:r>
            <a:r>
              <a:rPr lang="en-GB" sz="1400" dirty="0" smtClean="0"/>
              <a:t> - </a:t>
            </a:r>
            <a:endParaRPr lang="en-GB" sz="1400" u="sng" dirty="0" smtClean="0"/>
          </a:p>
          <a:p>
            <a:pPr marL="0" indent="0">
              <a:buNone/>
            </a:pPr>
            <a:r>
              <a:rPr lang="en-GB" sz="1400" dirty="0" smtClean="0"/>
              <a:t>1 </a:t>
            </a:r>
            <a:r>
              <a:rPr lang="en-GB" sz="1400" dirty="0" smtClean="0"/>
              <a:t>ball</a:t>
            </a:r>
            <a:r>
              <a:rPr lang="en-GB" sz="1400" dirty="0" smtClean="0"/>
              <a:t>, 10 cones or replace with household items.</a:t>
            </a:r>
            <a:endParaRPr lang="en-GB" sz="1400" dirty="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864100" y="203590"/>
            <a:ext cx="2488182"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Solo</a:t>
            </a:r>
            <a:r>
              <a:rPr lang="en-US" sz="5400" b="1" cap="none" spc="0" dirty="0" smtClean="0">
                <a:ln w="12700" cmpd="sng">
                  <a:solidFill>
                    <a:schemeClr val="accent4"/>
                  </a:solidFill>
                  <a:prstDash val="solid"/>
                </a:ln>
                <a:solidFill>
                  <a:srgbClr val="FF0000"/>
                </a:solidFill>
                <a:effectLst/>
              </a:rPr>
              <a:t>ing</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93372" y="1185862"/>
            <a:ext cx="500063" cy="847725"/>
          </a:xfrm>
          <a:prstGeom prst="rect">
            <a:avLst/>
          </a:prstGeom>
          <a:noFill/>
          <a:ln w="9525">
            <a:noFill/>
            <a:miter lim="800000"/>
            <a:headEnd/>
            <a:tailEnd/>
          </a:ln>
        </p:spPr>
      </p:pic>
      <p:pic>
        <p:nvPicPr>
          <p:cNvPr id="16" name="Picture 15" descr="YellowCone.png"/>
          <p:cNvPicPr>
            <a:picLocks noChangeAspect="1"/>
          </p:cNvPicPr>
          <p:nvPr/>
        </p:nvPicPr>
        <p:blipFill>
          <a:blip r:embed="rId5" cstate="print"/>
          <a:stretch>
            <a:fillRect/>
          </a:stretch>
        </p:blipFill>
        <p:spPr>
          <a:xfrm>
            <a:off x="733237" y="2301861"/>
            <a:ext cx="288000" cy="288000"/>
          </a:xfrm>
          <a:prstGeom prst="rect">
            <a:avLst/>
          </a:prstGeom>
        </p:spPr>
      </p:pic>
      <p:pic>
        <p:nvPicPr>
          <p:cNvPr id="17" name="Picture 16" descr="WhiteCone.png"/>
          <p:cNvPicPr>
            <a:picLocks noChangeAspect="1"/>
          </p:cNvPicPr>
          <p:nvPr/>
        </p:nvPicPr>
        <p:blipFill>
          <a:blip r:embed="rId6" cstate="print"/>
          <a:stretch>
            <a:fillRect/>
          </a:stretch>
        </p:blipFill>
        <p:spPr>
          <a:xfrm>
            <a:off x="2300780" y="1706689"/>
            <a:ext cx="288000" cy="288000"/>
          </a:xfrm>
          <a:prstGeom prst="rect">
            <a:avLst/>
          </a:prstGeom>
        </p:spPr>
      </p:pic>
      <p:pic>
        <p:nvPicPr>
          <p:cNvPr id="19" name="Picture 18" descr="RedCone.png"/>
          <p:cNvPicPr>
            <a:picLocks noChangeAspect="1"/>
          </p:cNvPicPr>
          <p:nvPr/>
        </p:nvPicPr>
        <p:blipFill>
          <a:blip r:embed="rId7" cstate="print"/>
          <a:stretch>
            <a:fillRect/>
          </a:stretch>
        </p:blipFill>
        <p:spPr>
          <a:xfrm>
            <a:off x="3868325" y="2671797"/>
            <a:ext cx="288000" cy="288000"/>
          </a:xfrm>
          <a:prstGeom prst="rect">
            <a:avLst/>
          </a:prstGeom>
        </p:spPr>
      </p:pic>
      <p:pic>
        <p:nvPicPr>
          <p:cNvPr id="20" name="Picture 19" descr="BlueCone.png"/>
          <p:cNvPicPr>
            <a:picLocks noChangeAspect="1"/>
          </p:cNvPicPr>
          <p:nvPr/>
        </p:nvPicPr>
        <p:blipFill>
          <a:blip r:embed="rId8" cstate="print"/>
          <a:stretch>
            <a:fillRect/>
          </a:stretch>
        </p:blipFill>
        <p:spPr>
          <a:xfrm>
            <a:off x="2901673" y="4327975"/>
            <a:ext cx="288000" cy="288000"/>
          </a:xfrm>
          <a:prstGeom prst="rect">
            <a:avLst/>
          </a:prstGeom>
        </p:spPr>
      </p:pic>
      <p:pic>
        <p:nvPicPr>
          <p:cNvPr id="21" name="Picture 20" descr="BlueCone.png"/>
          <p:cNvPicPr>
            <a:picLocks noChangeAspect="1"/>
          </p:cNvPicPr>
          <p:nvPr/>
        </p:nvPicPr>
        <p:blipFill>
          <a:blip r:embed="rId8" cstate="print"/>
          <a:stretch>
            <a:fillRect/>
          </a:stretch>
        </p:blipFill>
        <p:spPr>
          <a:xfrm>
            <a:off x="1982920" y="4336684"/>
            <a:ext cx="288000" cy="288000"/>
          </a:xfrm>
          <a:prstGeom prst="rect">
            <a:avLst/>
          </a:prstGeom>
        </p:spPr>
      </p:pic>
      <p:pic>
        <p:nvPicPr>
          <p:cNvPr id="25" name="Picture 24" descr="YellowCone.png"/>
          <p:cNvPicPr>
            <a:picLocks noChangeAspect="1"/>
          </p:cNvPicPr>
          <p:nvPr/>
        </p:nvPicPr>
        <p:blipFill>
          <a:blip r:embed="rId5" cstate="print"/>
          <a:stretch>
            <a:fillRect/>
          </a:stretch>
        </p:blipFill>
        <p:spPr>
          <a:xfrm>
            <a:off x="781134" y="3460101"/>
            <a:ext cx="288000" cy="288000"/>
          </a:xfrm>
          <a:prstGeom prst="rect">
            <a:avLst/>
          </a:prstGeom>
        </p:spPr>
      </p:pic>
      <p:pic>
        <p:nvPicPr>
          <p:cNvPr id="26" name="Picture 25" descr="RedCone.png"/>
          <p:cNvPicPr>
            <a:picLocks noChangeAspect="1"/>
          </p:cNvPicPr>
          <p:nvPr/>
        </p:nvPicPr>
        <p:blipFill>
          <a:blip r:embed="rId7" cstate="print"/>
          <a:stretch>
            <a:fillRect/>
          </a:stretch>
        </p:blipFill>
        <p:spPr>
          <a:xfrm>
            <a:off x="3942347" y="3830038"/>
            <a:ext cx="288000" cy="288000"/>
          </a:xfrm>
          <a:prstGeom prst="rect">
            <a:avLst/>
          </a:prstGeom>
        </p:spPr>
      </p:pic>
      <p:cxnSp>
        <p:nvCxnSpPr>
          <p:cNvPr id="28" name="Straight Arrow Connector 27"/>
          <p:cNvCxnSpPr/>
          <p:nvPr/>
        </p:nvCxnSpPr>
        <p:spPr>
          <a:xfrm flipH="1">
            <a:off x="1110343" y="1959429"/>
            <a:ext cx="1149531" cy="391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162594" y="2495006"/>
            <a:ext cx="2521132" cy="326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227909" y="2978331"/>
            <a:ext cx="2455817" cy="60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254034" y="3722914"/>
            <a:ext cx="2547257" cy="3135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2677886" y="4101737"/>
            <a:ext cx="992777" cy="326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3" name="Picture 2" descr="Image result for football ball  &quot;o neills&quot;"/>
          <p:cNvPicPr>
            <a:picLocks noChangeAspect="1" noChangeArrowheads="1"/>
          </p:cNvPicPr>
          <p:nvPr/>
        </p:nvPicPr>
        <p:blipFill>
          <a:blip r:embed="rId9" cstate="print"/>
          <a:srcRect l="17600" t="7435" r="16759" b="3422"/>
          <a:stretch>
            <a:fillRect/>
          </a:stretch>
        </p:blipFill>
        <p:spPr bwMode="auto">
          <a:xfrm>
            <a:off x="2538485" y="1972491"/>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6’s</a:t>
            </a:r>
            <a:r>
              <a:rPr lang="en-GB" sz="1400" dirty="0" smtClean="0"/>
              <a:t> – </a:t>
            </a:r>
            <a:r>
              <a:rPr lang="en-GB" sz="1400" dirty="0" smtClean="0"/>
              <a:t>Catching a scrunched up t-shirt</a:t>
            </a:r>
            <a:endParaRPr lang="en-GB" sz="1400" dirty="0" smtClean="0"/>
          </a:p>
          <a:p>
            <a:pPr marL="0" indent="0">
              <a:buNone/>
            </a:pPr>
            <a:r>
              <a:rPr lang="en-GB" sz="1400" u="sng" dirty="0" smtClean="0"/>
              <a:t>Rules</a:t>
            </a:r>
          </a:p>
          <a:p>
            <a:pPr marL="0" indent="0">
              <a:buNone/>
            </a:pPr>
            <a:r>
              <a:rPr lang="en-GB" sz="1400" dirty="0" smtClean="0"/>
              <a:t>Parent throws the t-shirt up in the air and the child catches the t-shirt using their chest catch.</a:t>
            </a:r>
            <a:endParaRPr lang="en-GB" sz="1400" dirty="0" smtClean="0"/>
          </a:p>
          <a:p>
            <a:pPr marL="0" indent="0">
              <a:buNone/>
            </a:pPr>
            <a:r>
              <a:rPr lang="en-GB" sz="1400" u="sng" dirty="0" smtClean="0"/>
              <a:t>Coaching Points</a:t>
            </a:r>
          </a:p>
          <a:p>
            <a:pPr marL="0" indent="0">
              <a:buNone/>
            </a:pPr>
            <a:r>
              <a:rPr lang="en-GB" sz="1400" u="sng" dirty="0" smtClean="0"/>
              <a:t>Head –</a:t>
            </a:r>
            <a:r>
              <a:rPr lang="en-GB" sz="1400" dirty="0" smtClean="0"/>
              <a:t> </a:t>
            </a:r>
            <a:r>
              <a:rPr lang="en-GB" sz="1400" dirty="0" smtClean="0"/>
              <a:t>Watch the t-shirt all the way into the hands.</a:t>
            </a:r>
            <a:endParaRPr lang="en-GB" sz="1400" dirty="0" smtClean="0"/>
          </a:p>
          <a:p>
            <a:pPr marL="0" indent="0">
              <a:buNone/>
            </a:pPr>
            <a:r>
              <a:rPr lang="en-GB" sz="1400" u="sng" dirty="0" smtClean="0"/>
              <a:t>Hands –</a:t>
            </a:r>
            <a:r>
              <a:rPr lang="en-GB" sz="1400" dirty="0" smtClean="0"/>
              <a:t> </a:t>
            </a:r>
            <a:r>
              <a:rPr lang="en-GB" sz="1400" dirty="0" smtClean="0"/>
              <a:t>Hold hands out in front with the palms facing upwards.</a:t>
            </a:r>
          </a:p>
          <a:p>
            <a:pPr marL="0" indent="0">
              <a:buNone/>
            </a:pPr>
            <a:r>
              <a:rPr lang="en-GB" sz="1400" dirty="0" smtClean="0"/>
              <a:t>Once the t-shirt hits the arms curl the hands around it and bring the t-shirt into the chest (imagine the arms as a digger bucket).</a:t>
            </a:r>
            <a:endParaRPr lang="en-GB" sz="1400" dirty="0" smtClean="0"/>
          </a:p>
          <a:p>
            <a:pPr marL="0" indent="0">
              <a:buNone/>
            </a:pPr>
            <a:r>
              <a:rPr lang="en-GB" sz="1400" u="sng" dirty="0" smtClean="0"/>
              <a:t>Feet –</a:t>
            </a:r>
            <a:r>
              <a:rPr lang="en-GB" sz="1400" dirty="0" smtClean="0"/>
              <a:t> </a:t>
            </a:r>
            <a:r>
              <a:rPr lang="en-GB" sz="1400" dirty="0" smtClean="0"/>
              <a:t>Feet shoulder width apart with one foot in front of the other in line with the flight of the t-shirt.</a:t>
            </a:r>
            <a:endParaRPr lang="en-GB" sz="1400" dirty="0" smtClean="0"/>
          </a:p>
          <a:p>
            <a:pPr marL="0" indent="0">
              <a:buNone/>
            </a:pPr>
            <a:r>
              <a:rPr lang="en-GB" sz="1400" u="sng" dirty="0" smtClean="0"/>
              <a:t>Equipment</a:t>
            </a:r>
            <a:r>
              <a:rPr lang="en-GB" sz="1400" dirty="0" smtClean="0"/>
              <a:t> </a:t>
            </a:r>
            <a:r>
              <a:rPr lang="en-GB" sz="1400" dirty="0" smtClean="0"/>
              <a:t>– </a:t>
            </a:r>
          </a:p>
          <a:p>
            <a:pPr marL="0" indent="0">
              <a:buNone/>
            </a:pPr>
            <a:r>
              <a:rPr lang="en-GB" sz="1400" dirty="0" smtClean="0"/>
              <a:t>1 t-shirt and 2 participants.</a:t>
            </a:r>
            <a:endParaRPr lang="en-GB" sz="1400" u="sng"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618842" y="203590"/>
            <a:ext cx="297870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Catching</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4165417" y="2675028"/>
            <a:ext cx="500063" cy="847725"/>
          </a:xfrm>
          <a:prstGeom prst="rect">
            <a:avLst/>
          </a:prstGeom>
          <a:noFill/>
          <a:ln w="9525">
            <a:noFill/>
            <a:miter lim="800000"/>
            <a:headEnd/>
            <a:tailEnd/>
          </a:ln>
        </p:spPr>
      </p:pic>
      <p:pic>
        <p:nvPicPr>
          <p:cNvPr id="12" name="Picture 11"/>
          <p:cNvPicPr preferRelativeResize="0">
            <a:picLocks/>
          </p:cNvPicPr>
          <p:nvPr/>
        </p:nvPicPr>
        <p:blipFill>
          <a:blip r:embed="rId5" cstate="print">
            <a:extLst>
              <a:ext uri="{28A0092B-C50C-407E-A947-70E740481C1C}">
                <a14:useLocalDpi xmlns:a14="http://schemas.microsoft.com/office/drawing/2010/main" xmlns="" val="0"/>
              </a:ext>
            </a:extLst>
          </a:blip>
          <a:stretch>
            <a:fillRect/>
          </a:stretch>
        </p:blipFill>
        <p:spPr>
          <a:xfrm>
            <a:off x="1607647" y="3095896"/>
            <a:ext cx="534662" cy="321501"/>
          </a:xfrm>
          <a:prstGeom prst="rect">
            <a:avLst/>
          </a:prstGeom>
        </p:spPr>
      </p:pic>
      <p:pic>
        <p:nvPicPr>
          <p:cNvPr id="14" name="Picture 167" descr="http://www.animated-gifs.eu/sports-walk-run/0007.gif"/>
          <p:cNvPicPr>
            <a:picLocks noChangeAspect="1" noChangeArrowheads="1" noCrop="1"/>
          </p:cNvPicPr>
          <p:nvPr/>
        </p:nvPicPr>
        <p:blipFill>
          <a:blip r:embed="rId4" cstate="print"/>
          <a:srcRect/>
          <a:stretch>
            <a:fillRect/>
          </a:stretch>
        </p:blipFill>
        <p:spPr bwMode="auto">
          <a:xfrm>
            <a:off x="1065167" y="2749050"/>
            <a:ext cx="500063" cy="847725"/>
          </a:xfrm>
          <a:prstGeom prst="rect">
            <a:avLst/>
          </a:prstGeom>
          <a:noFill/>
          <a:ln w="9525">
            <a:noFill/>
            <a:miter lim="800000"/>
            <a:headEnd/>
            <a:tailEnd/>
          </a:ln>
        </p:spPr>
      </p:pic>
      <p:sp>
        <p:nvSpPr>
          <p:cNvPr id="24" name="Arc 23"/>
          <p:cNvSpPr/>
          <p:nvPr/>
        </p:nvSpPr>
        <p:spPr>
          <a:xfrm>
            <a:off x="1841861" y="2063931"/>
            <a:ext cx="2508069" cy="1162596"/>
          </a:xfrm>
          <a:prstGeom prst="arc">
            <a:avLst>
              <a:gd name="adj1" fmla="val 10757028"/>
              <a:gd name="adj2" fmla="val 215402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10" dur="5000" fill="hold"/>
                                        <p:tgtEl>
                                          <p:spTgt spid="14"/>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8’s </a:t>
            </a:r>
            <a:r>
              <a:rPr lang="en-GB" sz="1400" dirty="0" smtClean="0"/>
              <a:t>– </a:t>
            </a:r>
            <a:r>
              <a:rPr lang="en-GB" sz="1400" dirty="0" smtClean="0"/>
              <a:t>Throwing and catching</a:t>
            </a:r>
            <a:endParaRPr lang="en-GB" sz="1400" dirty="0" smtClean="0"/>
          </a:p>
          <a:p>
            <a:pPr marL="0" indent="0">
              <a:buNone/>
            </a:pPr>
            <a:r>
              <a:rPr lang="en-GB" sz="1400" u="sng" dirty="0" smtClean="0"/>
              <a:t>Rules</a:t>
            </a:r>
          </a:p>
          <a:p>
            <a:pPr marL="0" indent="0">
              <a:buNone/>
            </a:pPr>
            <a:r>
              <a:rPr lang="en-GB" sz="1400" dirty="0" smtClean="0"/>
              <a:t>Throw the ball up in the air, whilst the ball is in the air see how many times you can clap your hands together before catching the ball.</a:t>
            </a:r>
            <a:endParaRPr lang="en-GB" sz="1400" dirty="0" smtClean="0"/>
          </a:p>
          <a:p>
            <a:pPr marL="0" indent="0">
              <a:buNone/>
            </a:pPr>
            <a:r>
              <a:rPr lang="en-GB" sz="1400" u="sng" dirty="0" smtClean="0"/>
              <a:t>Coaching Points</a:t>
            </a:r>
          </a:p>
          <a:p>
            <a:pPr marL="0" indent="0">
              <a:buNone/>
            </a:pPr>
            <a:r>
              <a:rPr lang="en-GB" sz="1400" u="sng" dirty="0" smtClean="0"/>
              <a:t>Head – </a:t>
            </a:r>
            <a:r>
              <a:rPr lang="en-GB" sz="1400" dirty="0" smtClean="0"/>
              <a:t>Watch the ball all the way into the hands.</a:t>
            </a:r>
            <a:endParaRPr lang="en-GB" sz="1400" u="sng" dirty="0" smtClean="0"/>
          </a:p>
          <a:p>
            <a:pPr marL="0" indent="0">
              <a:buNone/>
            </a:pPr>
            <a:r>
              <a:rPr lang="en-GB" sz="1400" u="sng" dirty="0" smtClean="0"/>
              <a:t>Hands </a:t>
            </a:r>
            <a:r>
              <a:rPr lang="en-GB" sz="1400" u="sng" dirty="0" smtClean="0"/>
              <a:t>– </a:t>
            </a:r>
            <a:r>
              <a:rPr lang="en-GB" sz="1400" dirty="0" smtClean="0"/>
              <a:t>Hold hands out in front with the palms facing upwards.</a:t>
            </a:r>
          </a:p>
          <a:p>
            <a:pPr marL="0" indent="0">
              <a:buNone/>
            </a:pPr>
            <a:r>
              <a:rPr lang="en-GB" sz="1400" dirty="0" smtClean="0"/>
              <a:t>Once the ball hits the arms curl the hands around </a:t>
            </a:r>
            <a:r>
              <a:rPr lang="en-GB" sz="1400" dirty="0" smtClean="0"/>
              <a:t>it </a:t>
            </a:r>
            <a:r>
              <a:rPr lang="en-GB" sz="1400" dirty="0" smtClean="0"/>
              <a:t>and bring the ball into the chest (imagine the arms as a digger bucket</a:t>
            </a:r>
            <a:r>
              <a:rPr lang="en-GB" sz="1400" dirty="0" smtClean="0"/>
              <a:t>).</a:t>
            </a:r>
            <a:endParaRPr lang="en-GB" sz="1400" u="sng" dirty="0" smtClean="0"/>
          </a:p>
          <a:p>
            <a:pPr marL="0" indent="0">
              <a:buNone/>
            </a:pPr>
            <a:r>
              <a:rPr lang="en-GB" sz="1400" u="sng" dirty="0" smtClean="0"/>
              <a:t>Feet – </a:t>
            </a:r>
            <a:r>
              <a:rPr lang="en-GB" sz="1400" dirty="0" smtClean="0"/>
              <a:t>Feet shoulder width apart with one foot in front of the other in line with the flight of the ball.</a:t>
            </a:r>
            <a:endParaRPr lang="en-GB" sz="1400" u="sng" dirty="0" smtClean="0"/>
          </a:p>
          <a:p>
            <a:pPr marL="0" indent="0">
              <a:buNone/>
            </a:pPr>
            <a:r>
              <a:rPr lang="en-GB" sz="1400" u="sng" dirty="0" smtClean="0"/>
              <a:t>Equipment</a:t>
            </a:r>
            <a:r>
              <a:rPr lang="en-GB" sz="1400" dirty="0" smtClean="0"/>
              <a:t> – </a:t>
            </a:r>
          </a:p>
          <a:p>
            <a:pPr marL="0" indent="0">
              <a:buNone/>
            </a:pPr>
            <a:r>
              <a:rPr lang="en-GB" sz="1400" dirty="0" smtClean="0"/>
              <a:t>1 ball.</a:t>
            </a:r>
            <a:endParaRPr lang="en-GB" sz="14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618842" y="203590"/>
            <a:ext cx="297870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Catching</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01932" y="2596651"/>
            <a:ext cx="500063" cy="847725"/>
          </a:xfrm>
          <a:prstGeom prst="rect">
            <a:avLst/>
          </a:prstGeom>
          <a:noFill/>
          <a:ln w="9525">
            <a:noFill/>
            <a:miter lim="800000"/>
            <a:headEnd/>
            <a:tailEnd/>
          </a:ln>
        </p:spPr>
      </p:pic>
      <p:cxnSp>
        <p:nvCxnSpPr>
          <p:cNvPr id="12" name="Curved Connector 11"/>
          <p:cNvCxnSpPr>
            <a:endCxn id="9" idx="0"/>
          </p:cNvCxnSpPr>
          <p:nvPr/>
        </p:nvCxnSpPr>
        <p:spPr>
          <a:xfrm flipV="1">
            <a:off x="2272937" y="2596651"/>
            <a:ext cx="379027" cy="107360"/>
          </a:xfrm>
          <a:prstGeom prst="curvedConnector4">
            <a:avLst>
              <a:gd name="adj1" fmla="val 17016"/>
              <a:gd name="adj2" fmla="val 1128141"/>
            </a:avLst>
          </a:prstGeom>
          <a:ln>
            <a:tailEnd type="arrow"/>
          </a:ln>
        </p:spPr>
        <p:style>
          <a:lnRef idx="1">
            <a:schemeClr val="accent1"/>
          </a:lnRef>
          <a:fillRef idx="0">
            <a:schemeClr val="accent1"/>
          </a:fillRef>
          <a:effectRef idx="0">
            <a:schemeClr val="accent1"/>
          </a:effectRef>
          <a:fontRef idx="minor">
            <a:schemeClr val="tx1"/>
          </a:fontRef>
        </p:style>
      </p:cxnSp>
      <p:pic>
        <p:nvPicPr>
          <p:cNvPr id="21"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2042097" y="2860765"/>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10 and 12’s </a:t>
            </a:r>
            <a:r>
              <a:rPr lang="en-GB" sz="1400" dirty="0" smtClean="0"/>
              <a:t>– </a:t>
            </a:r>
            <a:r>
              <a:rPr lang="en-GB" sz="1400" dirty="0" smtClean="0"/>
              <a:t>Partner kick and catch</a:t>
            </a:r>
            <a:endParaRPr lang="en-GB" sz="1400" dirty="0" smtClean="0"/>
          </a:p>
          <a:p>
            <a:pPr marL="0" indent="0">
              <a:buNone/>
            </a:pPr>
            <a:r>
              <a:rPr lang="en-GB" sz="1400" u="sng" dirty="0" smtClean="0"/>
              <a:t>Rules</a:t>
            </a:r>
          </a:p>
          <a:p>
            <a:pPr marL="0" indent="0">
              <a:buNone/>
            </a:pPr>
            <a:r>
              <a:rPr lang="en-GB" sz="1400" dirty="0" smtClean="0"/>
              <a:t>1 player kicks the ball against the wall and the second player tries to catch the ball before it hits the ground, then swap roles.</a:t>
            </a:r>
            <a:endParaRPr lang="en-GB" sz="1400" dirty="0" smtClean="0"/>
          </a:p>
          <a:p>
            <a:pPr marL="0" indent="0">
              <a:buNone/>
            </a:pPr>
            <a:r>
              <a:rPr lang="en-GB" sz="1400" u="sng" dirty="0" smtClean="0"/>
              <a:t>Coaching Points</a:t>
            </a:r>
          </a:p>
          <a:p>
            <a:pPr marL="0" indent="0">
              <a:buNone/>
            </a:pPr>
            <a:r>
              <a:rPr lang="en-GB" sz="1400" u="sng" dirty="0" smtClean="0"/>
              <a:t>Head – </a:t>
            </a:r>
            <a:r>
              <a:rPr lang="en-GB" sz="1400" dirty="0" smtClean="0"/>
              <a:t>Watch the ball all the way into the hands.</a:t>
            </a:r>
            <a:endParaRPr lang="en-GB" sz="1400" dirty="0" smtClean="0"/>
          </a:p>
          <a:p>
            <a:pPr marL="0" indent="0">
              <a:buNone/>
            </a:pPr>
            <a:r>
              <a:rPr lang="en-GB" sz="1400" u="sng" dirty="0" smtClean="0"/>
              <a:t>Hands – </a:t>
            </a:r>
            <a:r>
              <a:rPr lang="en-GB" sz="1400" dirty="0" smtClean="0"/>
              <a:t>Hold hands out in front with the palms facing upwards.</a:t>
            </a:r>
          </a:p>
          <a:p>
            <a:pPr marL="0" indent="0">
              <a:buNone/>
            </a:pPr>
            <a:r>
              <a:rPr lang="en-GB" sz="1400" dirty="0" smtClean="0"/>
              <a:t>Once the ball hits the arms curl the hands around the ball and bring the ball into the chest (imagine the arms as a digger bucket</a:t>
            </a:r>
            <a:r>
              <a:rPr lang="en-GB" sz="1400" dirty="0" smtClean="0"/>
              <a:t>).</a:t>
            </a:r>
            <a:endParaRPr lang="en-GB" sz="1400" u="sng" dirty="0" smtClean="0"/>
          </a:p>
          <a:p>
            <a:pPr marL="0" indent="0">
              <a:buNone/>
            </a:pPr>
            <a:r>
              <a:rPr lang="en-GB" sz="1400" u="sng" dirty="0" smtClean="0"/>
              <a:t>Feet – </a:t>
            </a:r>
            <a:r>
              <a:rPr lang="en-GB" sz="1400" dirty="0" smtClean="0"/>
              <a:t>Feet shoulder width apart with one foot in front of the other in line with the flight of the ball.</a:t>
            </a:r>
            <a:endParaRPr lang="en-GB" sz="1400" u="sng" dirty="0" smtClean="0"/>
          </a:p>
          <a:p>
            <a:pPr marL="0" indent="0">
              <a:buNone/>
            </a:pPr>
            <a:r>
              <a:rPr lang="en-GB" sz="1400" u="sng" dirty="0" smtClean="0"/>
              <a:t>Equipment</a:t>
            </a:r>
            <a:r>
              <a:rPr lang="en-GB" sz="1400" dirty="0" smtClean="0"/>
              <a:t> – </a:t>
            </a:r>
          </a:p>
          <a:p>
            <a:pPr marL="0" indent="0">
              <a:buNone/>
            </a:pPr>
            <a:r>
              <a:rPr lang="en-GB" sz="1400" dirty="0" smtClean="0"/>
              <a:t>1 ball, 1 wall and 2 participants.</a:t>
            </a:r>
            <a:endParaRPr lang="en-GB" sz="14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618842" y="203590"/>
            <a:ext cx="297870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Catching</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3460023" y="2675027"/>
            <a:ext cx="500063" cy="847725"/>
          </a:xfrm>
          <a:prstGeom prst="rect">
            <a:avLst/>
          </a:prstGeom>
          <a:noFill/>
          <a:ln w="9525">
            <a:noFill/>
            <a:miter lim="800000"/>
            <a:headEnd/>
            <a:tailEnd/>
          </a:ln>
        </p:spPr>
      </p:pic>
      <p:pic>
        <p:nvPicPr>
          <p:cNvPr id="10" name="Picture 167" descr="http://www.animated-gifs.eu/sports-walk-run/0007.gif"/>
          <p:cNvPicPr>
            <a:picLocks noChangeAspect="1" noChangeArrowheads="1" noCrop="1"/>
          </p:cNvPicPr>
          <p:nvPr/>
        </p:nvPicPr>
        <p:blipFill>
          <a:blip r:embed="rId4" cstate="print"/>
          <a:srcRect/>
          <a:stretch>
            <a:fillRect/>
          </a:stretch>
        </p:blipFill>
        <p:spPr bwMode="auto">
          <a:xfrm>
            <a:off x="1391738" y="2722925"/>
            <a:ext cx="500063" cy="847725"/>
          </a:xfrm>
          <a:prstGeom prst="rect">
            <a:avLst/>
          </a:prstGeom>
          <a:noFill/>
          <a:ln w="9525">
            <a:noFill/>
            <a:miter lim="800000"/>
            <a:headEnd/>
            <a:tailEnd/>
          </a:ln>
        </p:spPr>
      </p:pic>
      <p:cxnSp>
        <p:nvCxnSpPr>
          <p:cNvPr id="12" name="Straight Arrow Connector 11"/>
          <p:cNvCxnSpPr/>
          <p:nvPr/>
        </p:nvCxnSpPr>
        <p:spPr>
          <a:xfrm flipV="1">
            <a:off x="1828800" y="1554480"/>
            <a:ext cx="809897" cy="12017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30137" y="1632857"/>
            <a:ext cx="757646" cy="1084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18457" y="1319349"/>
            <a:ext cx="4088674" cy="195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2" descr="Image result for football ball  &quot;o neills&quot;"/>
          <p:cNvPicPr>
            <a:picLocks noChangeAspect="1" noChangeArrowheads="1"/>
          </p:cNvPicPr>
          <p:nvPr/>
        </p:nvPicPr>
        <p:blipFill>
          <a:blip r:embed="rId5" cstate="print"/>
          <a:srcRect l="17600" t="7435" r="16759" b="3422"/>
          <a:stretch>
            <a:fillRect/>
          </a:stretch>
        </p:blipFill>
        <p:spPr bwMode="auto">
          <a:xfrm>
            <a:off x="1441206" y="3513908"/>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10" dur="5000" fill="hold"/>
                                        <p:tgtEl>
                                          <p:spTgt spid="10"/>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E0D73-ABFC-490A-B3A4-9EB0C7A671B5}"/>
              </a:ext>
            </a:extLst>
          </p:cNvPr>
          <p:cNvSpPr>
            <a:spLocks noGrp="1"/>
          </p:cNvSpPr>
          <p:nvPr>
            <p:ph idx="1"/>
          </p:nvPr>
        </p:nvSpPr>
        <p:spPr>
          <a:xfrm>
            <a:off x="5172891" y="1231422"/>
            <a:ext cx="4730021" cy="5051812"/>
          </a:xfrm>
        </p:spPr>
        <p:txBody>
          <a:bodyPr>
            <a:normAutofit/>
          </a:bodyPr>
          <a:lstStyle/>
          <a:p>
            <a:pPr marL="0" indent="0">
              <a:buNone/>
            </a:pPr>
            <a:r>
              <a:rPr lang="en-GB" sz="1400" u="sng" dirty="0" smtClean="0"/>
              <a:t>Under 6’s </a:t>
            </a:r>
            <a:r>
              <a:rPr lang="en-GB" sz="1400" dirty="0" smtClean="0"/>
              <a:t>– </a:t>
            </a:r>
            <a:r>
              <a:rPr lang="en-GB" sz="1400" dirty="0" smtClean="0"/>
              <a:t>Dribbling minefield</a:t>
            </a:r>
            <a:endParaRPr lang="en-GB" sz="1400" dirty="0" smtClean="0"/>
          </a:p>
          <a:p>
            <a:pPr marL="0" indent="0">
              <a:buNone/>
            </a:pPr>
            <a:r>
              <a:rPr lang="en-GB" sz="1400" u="sng" dirty="0" smtClean="0"/>
              <a:t>Rules</a:t>
            </a:r>
          </a:p>
          <a:p>
            <a:pPr marL="0" indent="0">
              <a:buNone/>
            </a:pPr>
            <a:r>
              <a:rPr lang="en-GB" sz="1400" dirty="0" smtClean="0"/>
              <a:t>Children dribble the ball using their feet around the various cones set out without letting the ball touch any cone before returning to the start cone. The course can be changed to increase the difficulty.</a:t>
            </a:r>
            <a:endParaRPr lang="en-GB" sz="1400" dirty="0" smtClean="0"/>
          </a:p>
          <a:p>
            <a:pPr marL="0" indent="0">
              <a:buNone/>
            </a:pPr>
            <a:r>
              <a:rPr lang="en-GB" sz="1400" u="sng" dirty="0" smtClean="0"/>
              <a:t>Coaching Points</a:t>
            </a:r>
          </a:p>
          <a:p>
            <a:pPr marL="0" indent="0">
              <a:buNone/>
            </a:pPr>
            <a:r>
              <a:rPr lang="en-GB" sz="1400" u="sng" dirty="0" smtClean="0"/>
              <a:t>Head – </a:t>
            </a:r>
            <a:r>
              <a:rPr lang="en-GB" sz="1400" dirty="0" smtClean="0"/>
              <a:t>Keep eyes on the ball while occasionally looking up to see where the cones are.</a:t>
            </a:r>
            <a:endParaRPr lang="en-GB" sz="1400" u="sng" dirty="0" smtClean="0"/>
          </a:p>
          <a:p>
            <a:pPr marL="0" indent="0">
              <a:buNone/>
            </a:pPr>
            <a:r>
              <a:rPr lang="en-GB" sz="1400" u="sng" dirty="0" smtClean="0"/>
              <a:t>Hands – </a:t>
            </a:r>
            <a:r>
              <a:rPr lang="en-GB" sz="1400" dirty="0" smtClean="0"/>
              <a:t>Use the arms to balance body as they dribble and kick the ball around the course.</a:t>
            </a:r>
            <a:endParaRPr lang="en-GB" sz="1400" u="sng" dirty="0" smtClean="0"/>
          </a:p>
          <a:p>
            <a:pPr marL="0" indent="0">
              <a:buNone/>
            </a:pPr>
            <a:r>
              <a:rPr lang="en-GB" sz="1400" u="sng" dirty="0" smtClean="0"/>
              <a:t>Feet </a:t>
            </a:r>
            <a:r>
              <a:rPr lang="en-GB" sz="1400" u="sng" dirty="0" smtClean="0"/>
              <a:t>–</a:t>
            </a:r>
            <a:r>
              <a:rPr lang="en-GB" sz="1400" dirty="0" smtClean="0"/>
              <a:t> Use the inside and outside of both feet to dribble the ball between the cones. Use the sole of the foot to stop the ball.</a:t>
            </a:r>
            <a:endParaRPr lang="en-GB" sz="1400" u="sng" dirty="0" smtClean="0"/>
          </a:p>
          <a:p>
            <a:pPr marL="0" indent="0">
              <a:buNone/>
            </a:pPr>
            <a:r>
              <a:rPr lang="en-GB" sz="1400" u="sng" dirty="0" smtClean="0"/>
              <a:t>Equipment</a:t>
            </a:r>
            <a:r>
              <a:rPr lang="en-GB" sz="1400" dirty="0" smtClean="0"/>
              <a:t> </a:t>
            </a:r>
            <a:r>
              <a:rPr lang="en-GB" sz="1400" dirty="0" smtClean="0"/>
              <a:t>– </a:t>
            </a:r>
          </a:p>
          <a:p>
            <a:pPr marL="0" indent="0">
              <a:buNone/>
            </a:pPr>
            <a:r>
              <a:rPr lang="en-GB" sz="1400" dirty="0" smtClean="0"/>
              <a:t>1 ball and 10 cones or replace with household items.</a:t>
            </a:r>
            <a:endParaRPr lang="en-GB" sz="1400" dirty="0" smtClean="0"/>
          </a:p>
        </p:txBody>
      </p:sp>
      <p:sp>
        <p:nvSpPr>
          <p:cNvPr id="4" name="Footer Placeholder 3">
            <a:extLst>
              <a:ext uri="{FF2B5EF4-FFF2-40B4-BE49-F238E27FC236}">
                <a16:creationId xmlns:a16="http://schemas.microsoft.com/office/drawing/2014/main" xmlns="" id="{676C94AE-9C88-4F83-85F4-9C533449C6E6}"/>
              </a:ext>
            </a:extLst>
          </p:cNvPr>
          <p:cNvSpPr>
            <a:spLocks noGrp="1"/>
          </p:cNvSpPr>
          <p:nvPr>
            <p:ph type="ftr" sz="quarter" idx="11"/>
          </p:nvPr>
        </p:nvSpPr>
        <p:spPr>
          <a:xfrm>
            <a:off x="2947194" y="6271551"/>
            <a:ext cx="6297612" cy="365125"/>
          </a:xfrm>
        </p:spPr>
        <p:txBody>
          <a:bodyPr/>
          <a:lstStyle/>
          <a:p>
            <a:pPr algn="ctr"/>
            <a:r>
              <a:rPr lang="en-GB" sz="1800" dirty="0"/>
              <a:t>Tyrone GAA- Coaching &amp; Games</a:t>
            </a:r>
          </a:p>
        </p:txBody>
      </p:sp>
      <p:pic>
        <p:nvPicPr>
          <p:cNvPr id="5" name="Picture 4">
            <a:extLst>
              <a:ext uri="{FF2B5EF4-FFF2-40B4-BE49-F238E27FC236}">
                <a16:creationId xmlns:a16="http://schemas.microsoft.com/office/drawing/2014/main" xmlns="" id="{8086F6E1-1194-486C-A3F9-2730CF2E690E}"/>
              </a:ext>
            </a:extLst>
          </p:cNvPr>
          <p:cNvPicPr>
            <a:picLocks noChangeAspect="1"/>
          </p:cNvPicPr>
          <p:nvPr/>
        </p:nvPicPr>
        <p:blipFill>
          <a:blip r:embed="rId2" cstate="print"/>
          <a:stretch>
            <a:fillRect/>
          </a:stretch>
        </p:blipFill>
        <p:spPr>
          <a:xfrm>
            <a:off x="536844" y="5459744"/>
            <a:ext cx="1404498" cy="1398256"/>
          </a:xfrm>
          <a:prstGeom prst="rect">
            <a:avLst/>
          </a:prstGeom>
        </p:spPr>
      </p:pic>
      <p:sp>
        <p:nvSpPr>
          <p:cNvPr id="6" name="Rectangle 5">
            <a:extLst>
              <a:ext uri="{FF2B5EF4-FFF2-40B4-BE49-F238E27FC236}">
                <a16:creationId xmlns:a16="http://schemas.microsoft.com/office/drawing/2014/main" xmlns="" id="{0300D3AF-C1D1-40A2-A836-AAC6CBCA3153}"/>
              </a:ext>
            </a:extLst>
          </p:cNvPr>
          <p:cNvSpPr/>
          <p:nvPr/>
        </p:nvSpPr>
        <p:spPr>
          <a:xfrm>
            <a:off x="3646898" y="203590"/>
            <a:ext cx="2922595"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FF0000"/>
                </a:solidFill>
              </a:rPr>
              <a:t>Kickpass</a:t>
            </a:r>
            <a:endParaRPr lang="en-US" sz="5400" b="1" cap="none" spc="0" dirty="0">
              <a:ln w="12700" cmpd="sng">
                <a:solidFill>
                  <a:schemeClr val="accent4"/>
                </a:solidFill>
                <a:prstDash val="solid"/>
              </a:ln>
              <a:solidFill>
                <a:srgbClr val="FF0000"/>
              </a:solidFill>
              <a:effectLst/>
            </a:endParaRPr>
          </a:p>
        </p:txBody>
      </p:sp>
      <p:sp>
        <p:nvSpPr>
          <p:cNvPr id="19458" name="AutoShape 2" descr="data:image/jpg;base64,%20/9j/4AAQSkZJRgABAQEAYABgAAD/2wBDAAUDBAQEAwUEBAQFBQUGBwwIBwcHBw8LCwkMEQ8SEhEPERETFhwXExQaFRERGCEYGh0dHx8fExciJCIeJBweHx7/2wBDAQUFBQcGBw4ICA4eFBEUHh4eHh4eHh4eHh4eHh4eHh4eHh4eHh4eHh4eHh4eHh4eHh4eHh4eHh4eHh4eHh4eHh7/wAARCACWAH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1fxN10v8A7BkH8jWRWv4m66X/ANgyD+RrIr8Xxn8aX9dD86xH8RhRRRXKYhRRRQAUUUUAFFFFABRRRQAUUUUAW9G/5DNj/wBfMf8A6EKj1/8A5D2of9fUn/oRqTRv+QzY/wDXzH/6EKj1/wD5D2of9fUn/oRref8Au3/b36Gr/g/P9DpdRt9AlttLbUtUuraf+z4Rsjt94xg4Oap/YvCP/Qe1D/wCqt4m66X/ANgyD+RrIrtxOJhGo06UX/4F2/xHRWrRU2uRP7/8zoPsXhH/AKD2of8AgFR9i8I/9B7UP/AKuforD63D/nzH/wAm/wDkjP6xH/n3H8f8zoPsXhH/AKD2of8AgFR9i8I/9B7UP/AKufoo+tw/58x/8m/+SD6xH/n3H8f8zoPsXhH/AKD2of8AgFR9i8I/9B7UP/AKufoo+tw/58x/8m/+SD6xH/n3H8f8zoPsXhH/AKD2of8AgFR9i8I/9B7UP/AKufoo+tw/58x/8m/+SD6xH/n3H8f8zoPsXhH/AKD2of8AgFR9i8I/9B7UP/AKufoo+tw/58x/8m/+SD6xH/n3H8f8zoPsXhH/AKD2of8AgFR9i8I/9B7UP/AKufoo+tw/58x/8m/+SD6xH/n3H8f8zqNLs/Co1O0MWt3zyCdCimzwCdwwM1z2v/8AId1D/r6k/wDQjUmjf8hmx/6+Y/8A0IVHr/8AyHtQ/wCvqT/0I0YiqqmGVoKPvdL9vNsKtRTo6RS16X7ebZoeJuul/wDYMg/kayK1/E3XS/8AsGQfyNZFRjP40v66EYj+IwooorlMQooooAKKKKACiiigAooooAKKKKALejf8hmx/6+Y//QhUev8A/Ie1D/r6k/8AQjUmjf8AIZsf+vmP/wBCFR6//wAh7UP+vqT/ANCNbz/3b/t79DV/wfn+hoeJuul/9gyD+RrIrrdRfw4trpY1WHVXuP7Ph5tmQJtwcfe5zVPzPBX/AD7a/wD99xV3YnCKVRy9pFfPy9DorUFKbfOjnqK6HzPBX/Ptr/8A33FR5ngr/n21/wD77irD6kv+fsfvf+Rn9XX86+//AIBz1FdD5ngr/n21/wD77io8zwV/z7a//wB9xUfUl/z9j97/AMg+rr+dff8A8A56iuh8zwV/z7a//wB9xUeZ4K/59tf/AO+4qPqS/wCfsfvf+QfV1/Ovv/4Bz1FdD5ngr/n21/8A77io8zwV/wA+2v8A/fcVH1Jf8/Y/e/8AIPq6/nX3/wDAOeorofM8Ff8APtr/AP33FR5ngr/n21//AL7io+pL/n7H73/kH1dfzr7/APgHPUV0PmeCv+fbX/8AvuKjzPBX/Ptr/wD33FR9SX/P2P3v/IPq6/nX3/8AAMnRv+QzY/8AXzH/AOhCo9f/AOQ9qH/X1J/6Ea6LTJPB39p2nk2+uCTz02Fnixu3DGfbNc7r/wDyHdQ/6+pP/QjSxFH2WGXvJ+909Aq0+Sjunr09DQ8TddL/AOwZB/I1kVr+Juul/wDYMg/kayKjGfxpf10IxH8RhRRRXKYhRRRQAUZrR0XVP7NMp+w2t15mP9em7bj0rS/4Sr/qBaT/AN+q66dKhKKc6ln2s2bwp0mrynZ+hzlFa+ra5/aFp9n/ALMsbb5g2+GPDcdqyKxqxhGVoSuvSxnUjGLtF3CiiisiAooooAt6N/yGbH/r5j/9CFR6/wD8h7UP+vqT/wBCNSaN/wAhmx/6+Y//AEIVHr//ACHtQ/6+pP8A0I1vP/dv+3v0NX/B+f6F/wATsAdLyQP+JZB/I1kbl/vD8667UPEeraXa6Xa2U8aRf2fC2GhRjkg55Iqp/wAJp4h/5+of/AaP/Cu7E08K6j5qkk/8KfT/ABL8jorRoc75pO/p/wDbHObl/vD86Ny/3h+ddH/wmniH/n6h/wDAaP8Awo/4TTxD/wA/UP8A4DR/4Vh7PB/8/Jf+AL/5Mz5MP/O//AV/8kc5uX+8Pzo3L/eH510f/CaeIf8An6h/8Bo/8KP+E08Q/wDP1D/4DR/4Uezwf/PyX/gC/wDkw5MP/O//AAFf/JHObl/vD86Ny/3h+ddH/wAJp4h/5+of/AaP/Cj/AITTxD/z9Q/+A0f+FHs8H/z8l/4Av/kw5MP/ADv/AMBX/wAkc5uX+8Pzo3L/AHh+ddH/AMJp4h/5+of/AAGj/wAKP+E08Q/8/UP/AIDR/wCFHs8H/wA/Jf8AgC/+TDkw/wDO/wDwFf8AyRzm5f7w/Ojcv94fnXR/8Jp4h/5+of8AwGj/AMKP+E08Q/8AP1D/AOA0f+FHs8H/AM/Jf+AL/wCTDkw/87/8BX/yRzm5f7w/Ojcv94fnXR/8Jp4h/wCfqH/wGj/wo/4TTxD/AM/UP/gNH/hR7PB/8/Jf+AL/AOTDkw/87/8AAV/8kY+jMv8AbNj8w/4+Y+/+0KZr/wDyHtQ/6+pP/QjXR6Z4w16bU7SGS6hKPOisPs8Y4LAHtXOa/wD8h3UP+vqT/wBCNLERpRwy9lJv3uqt09WFVU1R9xt69Vbp6s0PE3XS/wDsGQfyNZFa/ibrpf8A2DIP5Gsioxn8aX9dCMR/EYUUUVymIUUUUAFFFFABRRRQAUUUUAFFFFAFvRv+QzY/9fMf/oQqPX/+Q9qH/X1J/wChGpNG/wCQzY/9fMf/AKEKj1//AJD2of8AX1J/6Ea3n/u3/b36Gr/g/P8AQ0PE3XS/+wZB/I1kVs+JI5G/ssrG7D+zYOQpPY1leTN/zxl/74NaYuL9tLT+rFYhP2jI6Kk8mb/njL/3waPJm/54y/8AfBrm5X2MbPsR0VJ5M3/PGX/vg0eTN/zxl/74NHK+wWfYjoqTyZv+eMv/AHwaPJm/54y/98GjlfYLPsR0VJ5M3/PGX/vg0eTN/wA8Zf8Avg0cr7BZ9iOipPJm/wCeMv8A3waPJm/54y/98GjlfYLPsR0VJ5M3/PGX/vg0eTN/zxl/74NHK+wWfYn0b/kM2P8A18x/+hCo9f8A+Q9qH/X1J/6Ean0aGb+2LHMMgH2mP+A/3hUGv/8AIe1D/r6k/wDQjW001hv+3v0NJL9z8/0Ok1LxBq2mW2l2tnciOL+zoWxsB5IPrVP/AITDxB/z+j/v2v8AhVfxN10v/sGQfyNZFdmJx2JhVcY1GkvN9jorYmtGbUZu3qb/APwmHiD/AJ/R/wB+1/wo/wCEw8Qf8/o/79r/AIVgUVh/aOL/AOfsvvZl9br/AM7+9m//AMJh4g/5/R/37X/Cj/hMPEH/AD+j/v2v+FYFFH9o4v8A5+y+9h9br/zv72b/APwmHiD/AJ/R/wB+1/wo/wCEw8Qf8/o/79r/AIVgUUf2ji/+fsvvYfW6/wDO/vZv/wDCYeIP+f0f9+1/wo/4TDxB/wA/o/79r/hWBRR/aOL/AOfsvvYfW6/87+9m/wD8Jh4g/wCf0f8Aftf8KP8AhMPEH/P6P+/a/wCFYFFH9o4v/n7L72H1uv8Azv72b/8AwmHiD/n9H/ftf8KP+Ew8Qf8AP6P+/a/4VgUUf2ji/wDn7L72H1uv/O/vZ0+l+LNel1O0ikvAUedFYeWvILAGuf1//kO6h/19Sf8AoRqTRv8AkM2P/XzH/wChCo9f/wCQ9qH/AF9Sf+hGjEYirWwy9pJu0urv0HVqzqUffbev6Gh4m66X/wBgyD+RrIooqMZ/Gl/XQjEfxGFFFFcpiFFFFABRRRQAUUUUAFFFFABRRRQBb0b/AJDNj/18x/8AoQqPX/8AkPah/wBfUn/oRooref8Au3/b36Gr/g/P9D//2Q=="/>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png;base64,%20iVBORw0KGgoAAAANSUhEUgAAACsAAAAlCAYAAADbVxCwAAAAAXNSR0IArs4c6QAAAARnQU1BAACxjwv8YQUAAAAJcEhZcwAADsMAAA7DAcdvqGQAAAjoSURBVFhHzZhbaFVXEIZXzjnGGGPUaGK8Jxpj1HqpCiJRRCUgohS14CXtQ7Hxoa1vLfRB0Ic+laJCsQ8KCkUQW6R9UAhqQUqiqVSNRg2oiUbNxUtiEjUmxnNO/29y1m7UWNAiZGBlr733rJl//plZa58kxePxAe7tJaoRT0pKivfc/j8RhiRdGCF70DN/Td4FbEwgAfvepBd4PxBR0w/B9iXCGfK093sRQbF3AUs2+qyp9y1vUwa+mWis18rg+PHjY+7du5ddV1cX6ejocAMGDHDDhw+PMyZOnBhdsmRJo9Y1JdTfSf4TrIx3J6ZWMzt27EiurKxMGTZsWGF+fv5n165dS2tpaYmGw+GUwYMHZ0on48GDB+GEvotEIhagrgTXHI1Ga6V7W8E0jB8/viYvL68yKyvr4ZYtWzp6+3qTvAb23Llzbt68eVFqRPNZBw8e/ECghgpUjpwWtLe35ycnJ+dlZmZGACQALqTSFwg3cOBAuw4aNMilpaW51NRUY1i2AOy6urocrMuWe/jwYVz3nXp/V+/LpfuHSKjbtWtXlbLRmoDzkrwK1kCeOHFiwv79+z95/vz558+ePct98eKFOU1JSXECaw55JjZdenq6Eztu5MiRpN2NGDHCDRkyxICjD0hAc68gXSwWc62trU4l41Qy7saNG662tta1tbWRjTbZODt06NA9hw4dKhUJXQlcJr3BxjTSt23b9uXly5e/amxsHAUIHAAKY0qxE3gDIBZsAIJBMICSI9PnmRfewTjglRGXnZ1twZGRO3fuWDbPnDlj4B8/fgzornHjxv2lWv9xz549R0SglZMHC9DI9u3bvzt79uzXzc3Nbvr06eYUJrhXKRirOMUhg/TCJGlHfAlwJSAC9YERCOmvr6+3rLCusLDQFRQUGMtlZWXu9OnTAWAC0fqWGTNmrD9w4MBJ7BtYOe0W0IKLFy+efPTo0VgcqG6NCeqMNFVUVLju7m43duzYoBZJJ4PnsmNXAiBA7hGcYo8gYHPy5MkWjN8xNmzY4CZNmmTslpeXmy/IwRZrhKFi9+7dK+bPn98WXr16dXjv3r2xCRMmTBHQLwQkgjMc+BTjuLOz04zwTnpWazClujZQsEgQNBYZ4cpawOMYtpqamlx1dbW7deuWkUBJ+VK6cOGCvafc8IVPAlUWsmTvT/VRTcDsmjVrlgnEcTkJwyiSkZFhDQTAp0+fups3b74UOcwACh2aigFomGMNOoACqM8CJQAQbC9dutTNnj3b6ha7lBlg0cEG9gW4W01XfOzYsV8DsCtWrChW7RwUw+YcJzhESAcMeRZ5jgOM88zrMccJurDCQHiWSKkFp8YxRtn2CJzGBSTBYQum0cWO2H4uLJuUySMB2FWrVn2j4v6eiH194RxjOENYzJwSIXocMyedMApzpNA3FoPAcc4ccAAiS5CBLvcI7xiAZEcBA80oAtmLP9YOdSwAu3Llyu2KcAdgAEz9sXXBgLYxc3D//n2791sYc54j1CnOAOGDI90AJ0ie+2fowTqACJrBHF0CGzVqlOmdP3+egJ5obZGYrQg+ZAAMk541thMW61g0w5s3b3Zr1661AHTOu7lz59o7DgJfYwCHKWyw9smTJxYUYNHhOdkACL54D7uUE0Sgh6+7d+/ac3pA9qLSbQdjAFaGujDihTKg6/UtYEB8IDCgHcQtW7bM2CSA4uJiSx0BzJo1KzgYcnNzDRx1SFAItQmzvsR61ypzrpDA1oZfsRqVzw7WBmDlgI9qi5raIyqAkZYpU6a4o0ePWsfCGHsiQ+e7bV90Owyiy3vAIDjDJsBgiuGPasRn0a9D8MsabCeyFNOJ18m7EE4RAWsnKtJAvZIaOp6FnDIww+bNqcNzglqwYIFraGhwV65csUby+y/12btx2ILQ50oDMScQ7rGPX4ADmj349u3bVm485/3UqVMtuhAnFaIXDUTnG4RUYhiDHIWwjSGai2DQYY8cPXp0UALMAcnWxPlPTbKeUkDfkwFY/HhWCYjsUPOUDmu8oCuwtjcGZSBjTQLxiDnKgOI6bdo0606+BQBXU1MTnGSc5dpSrBl5zqEBWK6sJ0DYBgglAEBKAuAwCRAAU27UOFfu2WVYQ7DCFFdD95QBf7QotG7dulpNyzGCQ1jNyclx+l4wcBjwJxofIewI3ONQe7Q1JAyJBcfBAji+I8aMGROkGEAAZQ0MQwZBe3+knMDJBEEBXBn6U9l/FoDlWlRU1KbFpTQKDOCY7YQ9dubMmQZA53MAmjMeXcCjRwp9KmkihCYBNIC44hyQAGEtYLlnThCUIXrYo7QAr8B+1tW2KcDywW0FvHHjxkNi6HeUMMxWwqfi1atXzQAMUA6wBQPU7sKFC1lqAc6ZM8fmgKVmaUpsoOf7wTOKD0Byz6BkCIqSww+g1QO/rV+/vsyMSkJa1HOwS0pKSlqU0q2KqhxDsOsHGzXAL126ZPVJ2nBAbfK1hA7MEqSvTeY4BjBzBiAAyuAdJUHaEe4pFQULpp8EXJBKWuylpOdc7CWlpaXt+rY9pbocLcA5YjAZhjDIdgKjlAJlAVCc85zgaAiCQADInolQGoCjdgkQHVhkECTPaS4xHFdmq9Ur34qwH/bt2/fYDCTkjb//FXHk8OHDC7SnfirghTKYeerUqTSlejAAAU06STkp5p5GpNYAR60zhy2CINUI73jmmRXgNgVfo8BuqSFPLlq06JetW7c2m/Ir0idYAQ3rsAjp67ybuTb9XJVBhnaGIYsXL864fv36h1VVVR+p8fK1TUU0N7ZxDkjAA4pSEKi40h+DaWWoS9d6pbpBuo3a1v4Wk+dUm7U7d+68p5/3HPlkm9P037M/Ia+BlTLPIj13JvxTo+d8TIh0Qjog0vUJlyfW8nXajVMGsnVNVZo7OIJVt2GBrBfz19WcbcuXL09So9Ur4AebNm3qUoa6AZewh0+o97vTiz7B4lhX/8Iv6pPxXoI+o08G3iQJX9j29t/kx/4lkJgHYt+ziXl/k5cAE2h/Bov0zlqSr5H+Kr5krFz6O9iXpL+C7aPxnPsHb5M7H/fewqQAAAAASUVORK5CYII="/>
          <p:cNvSpPr>
            <a:spLocks noChangeAspect="1" noChangeArrowheads="1"/>
          </p:cNvSpPr>
          <p:nvPr/>
        </p:nvSpPr>
        <p:spPr bwMode="auto">
          <a:xfrm>
            <a:off x="21272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cstate="print"/>
          <a:stretch>
            <a:fillRect/>
          </a:stretch>
        </p:blipFill>
        <p:spPr>
          <a:xfrm>
            <a:off x="400643" y="1254034"/>
            <a:ext cx="4537117" cy="3804093"/>
          </a:xfrm>
          <a:prstGeom prst="rect">
            <a:avLst/>
          </a:prstGeom>
        </p:spPr>
      </p:pic>
      <p:pic>
        <p:nvPicPr>
          <p:cNvPr id="9" name="Picture 167" descr="http://www.animated-gifs.eu/sports-walk-run/0007.gif"/>
          <p:cNvPicPr>
            <a:picLocks noChangeAspect="1" noChangeArrowheads="1" noCrop="1"/>
          </p:cNvPicPr>
          <p:nvPr/>
        </p:nvPicPr>
        <p:blipFill>
          <a:blip r:embed="rId4" cstate="print"/>
          <a:srcRect/>
          <a:stretch>
            <a:fillRect/>
          </a:stretch>
        </p:blipFill>
        <p:spPr bwMode="auto">
          <a:xfrm>
            <a:off x="2401932" y="1277301"/>
            <a:ext cx="500063" cy="847725"/>
          </a:xfrm>
          <a:prstGeom prst="rect">
            <a:avLst/>
          </a:prstGeom>
          <a:noFill/>
          <a:ln w="9525">
            <a:noFill/>
            <a:miter lim="800000"/>
            <a:headEnd/>
            <a:tailEnd/>
          </a:ln>
        </p:spPr>
      </p:pic>
      <p:pic>
        <p:nvPicPr>
          <p:cNvPr id="10" name="Picture 9" descr="YellowCone.png"/>
          <p:cNvPicPr>
            <a:picLocks noChangeAspect="1"/>
          </p:cNvPicPr>
          <p:nvPr/>
        </p:nvPicPr>
        <p:blipFill>
          <a:blip r:embed="rId5" cstate="print"/>
          <a:stretch>
            <a:fillRect/>
          </a:stretch>
        </p:blipFill>
        <p:spPr>
          <a:xfrm>
            <a:off x="2209339" y="2615370"/>
            <a:ext cx="288000" cy="288000"/>
          </a:xfrm>
          <a:prstGeom prst="rect">
            <a:avLst/>
          </a:prstGeom>
        </p:spPr>
      </p:pic>
      <p:pic>
        <p:nvPicPr>
          <p:cNvPr id="11" name="Picture 10" descr="WhiteCone.png"/>
          <p:cNvPicPr>
            <a:picLocks noChangeAspect="1"/>
          </p:cNvPicPr>
          <p:nvPr/>
        </p:nvPicPr>
        <p:blipFill>
          <a:blip r:embed="rId6" cstate="print"/>
          <a:stretch>
            <a:fillRect/>
          </a:stretch>
        </p:blipFill>
        <p:spPr>
          <a:xfrm>
            <a:off x="2993111" y="2425146"/>
            <a:ext cx="288000" cy="288000"/>
          </a:xfrm>
          <a:prstGeom prst="rect">
            <a:avLst/>
          </a:prstGeom>
        </p:spPr>
      </p:pic>
      <p:pic>
        <p:nvPicPr>
          <p:cNvPr id="12" name="Picture 11" descr="GreenCone.png"/>
          <p:cNvPicPr>
            <a:picLocks noChangeAspect="1"/>
          </p:cNvPicPr>
          <p:nvPr/>
        </p:nvPicPr>
        <p:blipFill>
          <a:blip r:embed="rId7" cstate="print"/>
          <a:stretch>
            <a:fillRect/>
          </a:stretch>
        </p:blipFill>
        <p:spPr>
          <a:xfrm>
            <a:off x="2052585" y="3880844"/>
            <a:ext cx="288000" cy="288000"/>
          </a:xfrm>
          <a:prstGeom prst="rect">
            <a:avLst/>
          </a:prstGeom>
        </p:spPr>
      </p:pic>
      <p:pic>
        <p:nvPicPr>
          <p:cNvPr id="13" name="Picture 12" descr="RedCone.png"/>
          <p:cNvPicPr>
            <a:picLocks noChangeAspect="1"/>
          </p:cNvPicPr>
          <p:nvPr/>
        </p:nvPicPr>
        <p:blipFill>
          <a:blip r:embed="rId8" cstate="print"/>
          <a:stretch>
            <a:fillRect/>
          </a:stretch>
        </p:blipFill>
        <p:spPr>
          <a:xfrm>
            <a:off x="3476439" y="2292975"/>
            <a:ext cx="288000" cy="288000"/>
          </a:xfrm>
          <a:prstGeom prst="rect">
            <a:avLst/>
          </a:prstGeom>
        </p:spPr>
      </p:pic>
      <p:pic>
        <p:nvPicPr>
          <p:cNvPr id="14" name="Picture 13" descr="BlueCone.png"/>
          <p:cNvPicPr>
            <a:picLocks noChangeAspect="1"/>
          </p:cNvPicPr>
          <p:nvPr/>
        </p:nvPicPr>
        <p:blipFill>
          <a:blip r:embed="rId9" cstate="print"/>
          <a:stretch>
            <a:fillRect/>
          </a:stretch>
        </p:blipFill>
        <p:spPr>
          <a:xfrm>
            <a:off x="2640415" y="3165381"/>
            <a:ext cx="288000" cy="288000"/>
          </a:xfrm>
          <a:prstGeom prst="rect">
            <a:avLst/>
          </a:prstGeom>
        </p:spPr>
      </p:pic>
      <p:pic>
        <p:nvPicPr>
          <p:cNvPr id="15" name="Picture 14" descr="RedCone.png"/>
          <p:cNvPicPr>
            <a:picLocks noChangeAspect="1"/>
          </p:cNvPicPr>
          <p:nvPr/>
        </p:nvPicPr>
        <p:blipFill>
          <a:blip r:embed="rId8" cstate="print"/>
          <a:stretch>
            <a:fillRect/>
          </a:stretch>
        </p:blipFill>
        <p:spPr>
          <a:xfrm>
            <a:off x="1329776" y="3346711"/>
            <a:ext cx="288000" cy="288000"/>
          </a:xfrm>
          <a:prstGeom prst="rect">
            <a:avLst/>
          </a:prstGeom>
        </p:spPr>
      </p:pic>
      <p:pic>
        <p:nvPicPr>
          <p:cNvPr id="16" name="Picture 15" descr="BlueCone.png"/>
          <p:cNvPicPr>
            <a:picLocks noChangeAspect="1"/>
          </p:cNvPicPr>
          <p:nvPr/>
        </p:nvPicPr>
        <p:blipFill>
          <a:blip r:embed="rId9" cstate="print"/>
          <a:stretch>
            <a:fillRect/>
          </a:stretch>
        </p:blipFill>
        <p:spPr>
          <a:xfrm>
            <a:off x="4007660" y="3722729"/>
            <a:ext cx="288000" cy="288000"/>
          </a:xfrm>
          <a:prstGeom prst="rect">
            <a:avLst/>
          </a:prstGeom>
        </p:spPr>
      </p:pic>
      <p:pic>
        <p:nvPicPr>
          <p:cNvPr id="17" name="Picture 16" descr="GreenCone.png"/>
          <p:cNvPicPr>
            <a:picLocks noChangeAspect="1"/>
          </p:cNvPicPr>
          <p:nvPr/>
        </p:nvPicPr>
        <p:blipFill>
          <a:blip r:embed="rId7" cstate="print"/>
          <a:stretch>
            <a:fillRect/>
          </a:stretch>
        </p:blipFill>
        <p:spPr>
          <a:xfrm>
            <a:off x="1512653" y="2243632"/>
            <a:ext cx="288000" cy="288000"/>
          </a:xfrm>
          <a:prstGeom prst="rect">
            <a:avLst/>
          </a:prstGeom>
        </p:spPr>
      </p:pic>
      <p:pic>
        <p:nvPicPr>
          <p:cNvPr id="18" name="Picture 17" descr="YellowCone.png"/>
          <p:cNvPicPr>
            <a:picLocks noChangeAspect="1"/>
          </p:cNvPicPr>
          <p:nvPr/>
        </p:nvPicPr>
        <p:blipFill>
          <a:blip r:embed="rId5" cstate="print"/>
          <a:stretch>
            <a:fillRect/>
          </a:stretch>
        </p:blipFill>
        <p:spPr>
          <a:xfrm>
            <a:off x="3942345" y="2937585"/>
            <a:ext cx="288000" cy="288000"/>
          </a:xfrm>
          <a:prstGeom prst="rect">
            <a:avLst/>
          </a:prstGeom>
        </p:spPr>
      </p:pic>
      <p:pic>
        <p:nvPicPr>
          <p:cNvPr id="19" name="Picture 18" descr="WhiteCone.png"/>
          <p:cNvPicPr>
            <a:picLocks noChangeAspect="1"/>
          </p:cNvPicPr>
          <p:nvPr/>
        </p:nvPicPr>
        <p:blipFill>
          <a:blip r:embed="rId6" cstate="print"/>
          <a:stretch>
            <a:fillRect/>
          </a:stretch>
        </p:blipFill>
        <p:spPr>
          <a:xfrm>
            <a:off x="3067134" y="3766266"/>
            <a:ext cx="288000" cy="288000"/>
          </a:xfrm>
          <a:prstGeom prst="rect">
            <a:avLst/>
          </a:prstGeom>
        </p:spPr>
      </p:pic>
      <p:pic>
        <p:nvPicPr>
          <p:cNvPr id="21" name="Picture 2" descr="Image result for football ball  &quot;o neills&quot;"/>
          <p:cNvPicPr>
            <a:picLocks noChangeAspect="1" noChangeArrowheads="1"/>
          </p:cNvPicPr>
          <p:nvPr/>
        </p:nvPicPr>
        <p:blipFill>
          <a:blip r:embed="rId10" cstate="print"/>
          <a:srcRect l="17600" t="7435" r="16759" b="3422"/>
          <a:stretch>
            <a:fillRect/>
          </a:stretch>
        </p:blipFill>
        <p:spPr bwMode="auto">
          <a:xfrm>
            <a:off x="2433982" y="2063930"/>
            <a:ext cx="479033" cy="496389"/>
          </a:xfrm>
          <a:prstGeom prst="rect">
            <a:avLst/>
          </a:prstGeom>
          <a:noFill/>
        </p:spPr>
      </p:pic>
    </p:spTree>
    <p:extLst>
      <p:ext uri="{BB962C8B-B14F-4D97-AF65-F5344CB8AC3E}">
        <p14:creationId xmlns:p14="http://schemas.microsoft.com/office/powerpoint/2010/main" xmlns="" val="12627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979 4.81481E-6 C -0.05972 0.02314 -0.28003 0.09976 -0.25885 0.14097 C -0.23767 0.18217 0.02813 0.22476 0.10712 0.24745 C 0.18577 0.27013 0.19688 0.25856 0.21424 0.27754 C 0.2316 0.29652 0.22066 0.34467 0.21094 0.36157 C 0.20122 0.37847 0.16702 0.37546 0.15608 0.3787 C 0.14514 0.38194 0.179 0.37939 0.14479 0.38078 C 0.11059 0.38217 0.00504 0.38518 -0.04878 0.38726 C -0.1026 0.38935 -0.14045 0.38726 -0.17778 0.39375 C -0.2151 0.40023 -0.26493 0.4074 -0.27291 0.42592 C -0.2809 0.44444 -0.30816 0.47731 -0.22621 0.50555 C -0.14427 0.53379 0.14705 0.5331 0.2191 0.59583 C 0.29115 0.65856 0.20886 0.82245 0.20608 0.88194 " pathEditMode="fixed" rAng="0" ptsTypes="aaaaaaaaaaaaa">
                                      <p:cBhvr>
                                        <p:cTn id="6" dur="5000" fill="hold"/>
                                        <p:tgtEl>
                                          <p:spTgt spid="9"/>
                                        </p:tgtEl>
                                        <p:attrNameLst>
                                          <p:attrName>ppt_x</p:attrName>
                                          <p:attrName>ppt_y</p:attrName>
                                        </p:attrNameLst>
                                      </p:cBhvr>
                                      <p:rCtr x="1100" y="44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C00000"/>
      </a:accent1>
      <a:accent2>
        <a:srgbClr val="FF0000"/>
      </a:accent2>
      <a:accent3>
        <a:srgbClr val="808080"/>
      </a:accent3>
      <a:accent4>
        <a:srgbClr val="000000"/>
      </a:accent4>
      <a:accent5>
        <a:srgbClr val="C42F1A"/>
      </a:accent5>
      <a:accent6>
        <a:srgbClr val="FF0000"/>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1643</TotalTime>
  <Words>2167</Words>
  <Application>Microsoft Office PowerPoint</Application>
  <PresentationFormat>Custom</PresentationFormat>
  <Paragraphs>194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McKee</dc:creator>
  <cp:lastModifiedBy>user</cp:lastModifiedBy>
  <cp:revision>43</cp:revision>
  <dcterms:created xsi:type="dcterms:W3CDTF">2020-03-19T14:32:14Z</dcterms:created>
  <dcterms:modified xsi:type="dcterms:W3CDTF">2020-03-23T19:40:57Z</dcterms:modified>
</cp:coreProperties>
</file>